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0669" y="483489"/>
            <a:ext cx="6263005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406" y="1890522"/>
            <a:ext cx="7578725" cy="4599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17189" y="1885010"/>
            <a:ext cx="24993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ФОП</a:t>
            </a:r>
            <a:r>
              <a:rPr dirty="0" sz="4000" spc="-125"/>
              <a:t> </a:t>
            </a:r>
            <a:r>
              <a:rPr dirty="0" sz="4000" spc="-25"/>
              <a:t>ДО:</a:t>
            </a:r>
            <a:endParaRPr sz="4000"/>
          </a:p>
        </p:txBody>
      </p:sp>
      <p:sp>
        <p:nvSpPr>
          <p:cNvPr id="6" name="object 6" descr=""/>
          <p:cNvSpPr txBox="1"/>
          <p:nvPr/>
        </p:nvSpPr>
        <p:spPr>
          <a:xfrm>
            <a:off x="1915795" y="2499741"/>
            <a:ext cx="549910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0000"/>
                </a:solidFill>
                <a:latin typeface="Georgia"/>
                <a:cs typeface="Georgia"/>
              </a:rPr>
              <a:t>новая</a:t>
            </a:r>
            <a:r>
              <a:rPr dirty="0" sz="2800" spc="-75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Georgia"/>
                <a:cs typeface="Georgia"/>
              </a:rPr>
              <a:t>федеральная</a:t>
            </a:r>
            <a:endParaRPr sz="2800">
              <a:latin typeface="Georgia"/>
              <a:cs typeface="Georgi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800" spc="-10" b="1">
                <a:solidFill>
                  <a:srgbClr val="FF0000"/>
                </a:solidFill>
                <a:latin typeface="Georgia"/>
                <a:cs typeface="Georgia"/>
              </a:rPr>
              <a:t>образовательная</a:t>
            </a:r>
            <a:r>
              <a:rPr dirty="0" sz="2800" spc="-85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Georgia"/>
                <a:cs typeface="Georgia"/>
              </a:rPr>
              <a:t>программа </a:t>
            </a:r>
            <a:r>
              <a:rPr dirty="0" sz="2800" b="1">
                <a:solidFill>
                  <a:srgbClr val="FF0000"/>
                </a:solidFill>
                <a:latin typeface="Georgia"/>
                <a:cs typeface="Georgia"/>
              </a:rPr>
              <a:t>дошкольного</a:t>
            </a:r>
            <a:r>
              <a:rPr dirty="0" sz="2800" spc="-80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Georgia"/>
                <a:cs typeface="Georgia"/>
              </a:rPr>
              <a:t>образования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6083" y="4221479"/>
            <a:ext cx="4320540" cy="22006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905" y="619759"/>
            <a:ext cx="55314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37965" algn="l"/>
              </a:tabLst>
            </a:pPr>
            <a:r>
              <a:rPr dirty="0" spc="-10"/>
              <a:t>Содержательный</a:t>
            </a:r>
            <a:r>
              <a:rPr dirty="0"/>
              <a:t>	</a:t>
            </a:r>
            <a:r>
              <a:rPr dirty="0" spc="-10"/>
              <a:t>раздел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1341119"/>
            <a:ext cx="7705343" cy="49164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" y="1341107"/>
            <a:ext cx="8197596" cy="49415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9605" rIns="0" bIns="0" rtlCol="0" vert="horz">
            <a:spAutoFit/>
          </a:bodyPr>
          <a:lstStyle/>
          <a:p>
            <a:pPr marL="37655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Организационный</a:t>
            </a:r>
            <a:r>
              <a:rPr dirty="0" spc="-60"/>
              <a:t> </a:t>
            </a:r>
            <a:r>
              <a:rPr dirty="0" spc="-10"/>
              <a:t>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0777" y="1373504"/>
            <a:ext cx="496760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5400" spc="-10"/>
              <a:t>Спасибо</a:t>
            </a:r>
            <a:endParaRPr sz="5400"/>
          </a:p>
          <a:p>
            <a:pPr algn="ctr">
              <a:lnSpc>
                <a:spcPct val="100000"/>
              </a:lnSpc>
            </a:pPr>
            <a:r>
              <a:rPr dirty="0" sz="5400"/>
              <a:t>за </a:t>
            </a:r>
            <a:r>
              <a:rPr dirty="0" sz="5400" spc="-10"/>
              <a:t>внимание!</a:t>
            </a:r>
            <a:endParaRPr sz="5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6420" y="3357371"/>
            <a:ext cx="5687567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2023" y="522477"/>
            <a:ext cx="8016240" cy="470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02565">
              <a:lnSpc>
                <a:spcPct val="100000"/>
              </a:lnSpc>
              <a:spcBef>
                <a:spcPts val="105"/>
              </a:spcBef>
            </a:pPr>
            <a:r>
              <a:rPr dirty="0" sz="1700" b="1">
                <a:solidFill>
                  <a:srgbClr val="FF0000"/>
                </a:solidFill>
                <a:latin typeface="Georgia"/>
                <a:cs typeface="Georgia"/>
              </a:rPr>
              <a:t>Уважаемые</a:t>
            </a:r>
            <a:r>
              <a:rPr dirty="0" sz="1700" spc="-85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700" spc="-10" b="1">
                <a:solidFill>
                  <a:srgbClr val="FF0000"/>
                </a:solidFill>
                <a:latin typeface="Georgia"/>
                <a:cs typeface="Georgia"/>
              </a:rPr>
              <a:t>родители!</a:t>
            </a:r>
            <a:endParaRPr sz="1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1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001F5F"/>
                </a:solidFill>
                <a:latin typeface="Georgia"/>
                <a:cs typeface="Georgia"/>
              </a:rPr>
              <a:t>С</a:t>
            </a:r>
            <a:r>
              <a:rPr dirty="0" sz="1600" spc="-6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 b="1">
                <a:solidFill>
                  <a:srgbClr val="FF0000"/>
                </a:solidFill>
                <a:latin typeface="Georgia"/>
                <a:cs typeface="Georgia"/>
              </a:rPr>
              <a:t>1</a:t>
            </a:r>
            <a:r>
              <a:rPr dirty="0" sz="1600" spc="-55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00" b="1">
                <a:solidFill>
                  <a:srgbClr val="FF0000"/>
                </a:solidFill>
                <a:latin typeface="Georgia"/>
                <a:cs typeface="Georgia"/>
              </a:rPr>
              <a:t>сентября</a:t>
            </a:r>
            <a:r>
              <a:rPr dirty="0" sz="1600" spc="-55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00" b="1">
                <a:solidFill>
                  <a:srgbClr val="FF0000"/>
                </a:solidFill>
                <a:latin typeface="Georgia"/>
                <a:cs typeface="Georgia"/>
              </a:rPr>
              <a:t>2023</a:t>
            </a:r>
            <a:r>
              <a:rPr dirty="0" sz="1600" spc="-50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00" b="1">
                <a:solidFill>
                  <a:srgbClr val="FF0000"/>
                </a:solidFill>
                <a:latin typeface="Georgia"/>
                <a:cs typeface="Georgia"/>
              </a:rPr>
              <a:t>года</a:t>
            </a:r>
            <a:r>
              <a:rPr dirty="0" sz="1600" spc="-45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01F5F"/>
                </a:solidFill>
                <a:latin typeface="Georgia"/>
                <a:cs typeface="Georgia"/>
              </a:rPr>
              <a:t>дошкольные</a:t>
            </a:r>
            <a:r>
              <a:rPr dirty="0" sz="1600" spc="-2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01F5F"/>
                </a:solidFill>
                <a:latin typeface="Georgia"/>
                <a:cs typeface="Georgia"/>
              </a:rPr>
              <a:t>учреждения</a:t>
            </a:r>
            <a:r>
              <a:rPr dirty="0" sz="1600" spc="-4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01F5F"/>
                </a:solidFill>
                <a:latin typeface="Georgia"/>
                <a:cs typeface="Georgia"/>
              </a:rPr>
              <a:t>начнут</a:t>
            </a:r>
            <a:r>
              <a:rPr dirty="0" sz="1600" spc="-4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01F5F"/>
                </a:solidFill>
                <a:latin typeface="Georgia"/>
                <a:cs typeface="Georgia"/>
              </a:rPr>
              <a:t>работать</a:t>
            </a:r>
            <a:r>
              <a:rPr dirty="0" sz="1600" spc="-5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01F5F"/>
                </a:solidFill>
                <a:latin typeface="Georgia"/>
                <a:cs typeface="Georgia"/>
              </a:rPr>
              <a:t>по</a:t>
            </a:r>
            <a:r>
              <a:rPr dirty="0" sz="1600" spc="-5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eorgia"/>
                <a:cs typeface="Georgia"/>
              </a:rPr>
              <a:t>новой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600" spc="-10">
                <a:solidFill>
                  <a:srgbClr val="001F5F"/>
                </a:solidFill>
                <a:latin typeface="Georgia"/>
                <a:cs typeface="Georgia"/>
              </a:rPr>
              <a:t>федеральной</a:t>
            </a:r>
            <a:r>
              <a:rPr dirty="0" sz="1600" spc="-3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Georgia"/>
                <a:cs typeface="Georgia"/>
              </a:rPr>
              <a:t>образовательной</a:t>
            </a:r>
            <a:r>
              <a:rPr dirty="0" sz="1600" spc="-3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01F5F"/>
                </a:solidFill>
                <a:latin typeface="Georgia"/>
                <a:cs typeface="Georgia"/>
              </a:rPr>
              <a:t>программе</a:t>
            </a:r>
            <a:r>
              <a:rPr dirty="0" sz="1600" spc="-4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01F5F"/>
                </a:solidFill>
                <a:latin typeface="Georgia"/>
                <a:cs typeface="Georgia"/>
              </a:rPr>
              <a:t>дошкольного</a:t>
            </a:r>
            <a:r>
              <a:rPr dirty="0" sz="1600" spc="-4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01F5F"/>
                </a:solidFill>
                <a:latin typeface="Georgia"/>
                <a:cs typeface="Georgia"/>
              </a:rPr>
              <a:t>образования</a:t>
            </a:r>
            <a:r>
              <a:rPr dirty="0" sz="1600" spc="-5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01F5F"/>
                </a:solidFill>
                <a:latin typeface="Georgia"/>
                <a:cs typeface="Georgia"/>
              </a:rPr>
              <a:t>(ФОП</a:t>
            </a:r>
            <a:r>
              <a:rPr dirty="0" sz="1600" spc="-6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 spc="-20">
                <a:solidFill>
                  <a:srgbClr val="001F5F"/>
                </a:solidFill>
                <a:latin typeface="Georgia"/>
                <a:cs typeface="Georgia"/>
              </a:rPr>
              <a:t>ДО).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600">
              <a:latin typeface="Georgia"/>
              <a:cs typeface="Georgia"/>
            </a:endParaRPr>
          </a:p>
          <a:p>
            <a:pPr algn="ctr" marL="558165" marR="346075">
              <a:lnSpc>
                <a:spcPct val="150100"/>
              </a:lnSpc>
            </a:pPr>
            <a:r>
              <a:rPr dirty="0" sz="2000" b="1">
                <a:solidFill>
                  <a:srgbClr val="001F5F"/>
                </a:solidFill>
                <a:latin typeface="Georgia"/>
                <a:cs typeface="Georgia"/>
              </a:rPr>
              <a:t>ФЕДЕРАЛЬНАЯ</a:t>
            </a:r>
            <a:r>
              <a:rPr dirty="0" sz="2000" spc="-12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001F5F"/>
                </a:solidFill>
                <a:latin typeface="Georgia"/>
                <a:cs typeface="Georgia"/>
              </a:rPr>
              <a:t>ОБРАЗОВАТЕЛЬНАЯ</a:t>
            </a:r>
            <a:r>
              <a:rPr dirty="0" sz="2000" spc="-11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Georgia"/>
                <a:cs typeface="Georgia"/>
              </a:rPr>
              <a:t>ПРОГРАММА </a:t>
            </a:r>
            <a:r>
              <a:rPr dirty="0" sz="2000" b="1">
                <a:solidFill>
                  <a:srgbClr val="001F5F"/>
                </a:solidFill>
                <a:latin typeface="Georgia"/>
                <a:cs typeface="Georgia"/>
              </a:rPr>
              <a:t>ДОШКОЛЬНОГО</a:t>
            </a:r>
            <a:r>
              <a:rPr dirty="0" sz="2000" spc="44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Georgia"/>
                <a:cs typeface="Georgia"/>
              </a:rPr>
              <a:t>ОБРАЗОВАНИЯ</a:t>
            </a:r>
            <a:endParaRPr sz="2000">
              <a:latin typeface="Georgia"/>
              <a:cs typeface="Georgia"/>
            </a:endParaRPr>
          </a:p>
          <a:p>
            <a:pPr algn="ctr" marL="201930">
              <a:lnSpc>
                <a:spcPct val="100000"/>
              </a:lnSpc>
              <a:spcBef>
                <a:spcPts val="1135"/>
              </a:spcBef>
            </a:pPr>
            <a:r>
              <a:rPr dirty="0" sz="1600">
                <a:solidFill>
                  <a:srgbClr val="001F5F"/>
                </a:solidFill>
                <a:latin typeface="Georgia"/>
                <a:cs typeface="Georgia"/>
              </a:rPr>
              <a:t>–</a:t>
            </a:r>
            <a:r>
              <a:rPr dirty="0" sz="1600" spc="-4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001F5F"/>
                </a:solidFill>
                <a:latin typeface="Georgia"/>
                <a:cs typeface="Georgia"/>
              </a:rPr>
              <a:t>это</a:t>
            </a:r>
            <a:r>
              <a:rPr dirty="0" sz="1800" spc="-4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Georgia"/>
                <a:cs typeface="Georgia"/>
              </a:rPr>
              <a:t>обязательный</a:t>
            </a:r>
            <a:r>
              <a:rPr dirty="0" sz="1800" spc="-40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eorgia"/>
                <a:cs typeface="Georgia"/>
              </a:rPr>
              <a:t>для</a:t>
            </a:r>
            <a:r>
              <a:rPr dirty="0" sz="1800" spc="-45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eorgia"/>
                <a:cs typeface="Georgia"/>
              </a:rPr>
              <a:t>всех</a:t>
            </a:r>
            <a:r>
              <a:rPr dirty="0" sz="1800" spc="-50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eorgia"/>
                <a:cs typeface="Georgia"/>
              </a:rPr>
              <a:t>детских</a:t>
            </a:r>
            <a:r>
              <a:rPr dirty="0" sz="1800" spc="-45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b="1">
                <a:solidFill>
                  <a:srgbClr val="FF0000"/>
                </a:solidFill>
                <a:latin typeface="Georgia"/>
                <a:cs typeface="Georgia"/>
              </a:rPr>
              <a:t>садов</a:t>
            </a:r>
            <a:r>
              <a:rPr dirty="0" sz="1800" spc="-35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Georgia"/>
                <a:cs typeface="Georgia"/>
              </a:rPr>
              <a:t>документ</a:t>
            </a:r>
            <a:endParaRPr sz="1800">
              <a:latin typeface="Georgia"/>
              <a:cs typeface="Georgia"/>
            </a:endParaRPr>
          </a:p>
          <a:p>
            <a:pPr algn="ctr" marL="204470">
              <a:lnSpc>
                <a:spcPct val="100000"/>
              </a:lnSpc>
              <a:spcBef>
                <a:spcPts val="1005"/>
              </a:spcBef>
            </a:pPr>
            <a:r>
              <a:rPr dirty="0" sz="1600">
                <a:solidFill>
                  <a:srgbClr val="202F6A"/>
                </a:solidFill>
                <a:latin typeface="Georgia"/>
                <a:cs typeface="Georgia"/>
              </a:rPr>
              <a:t>утвержден</a:t>
            </a:r>
            <a:r>
              <a:rPr dirty="0" sz="1600" spc="-3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02F6A"/>
                </a:solidFill>
                <a:latin typeface="Georgia"/>
                <a:cs typeface="Georgia"/>
              </a:rPr>
              <a:t>Приказом</a:t>
            </a:r>
            <a:r>
              <a:rPr dirty="0" sz="1600" spc="-10">
                <a:solidFill>
                  <a:srgbClr val="202F6A"/>
                </a:solidFill>
                <a:latin typeface="Georgia"/>
                <a:cs typeface="Georgia"/>
              </a:rPr>
              <a:t> Минпросвещения</a:t>
            </a:r>
            <a:r>
              <a:rPr dirty="0" sz="1600" spc="-1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02F6A"/>
                </a:solidFill>
                <a:latin typeface="Georgia"/>
                <a:cs typeface="Georgia"/>
              </a:rPr>
              <a:t>от</a:t>
            </a:r>
            <a:r>
              <a:rPr dirty="0" sz="1600" spc="-5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02F6A"/>
                </a:solidFill>
                <a:latin typeface="Georgia"/>
                <a:cs typeface="Georgia"/>
              </a:rPr>
              <a:t>25.11</a:t>
            </a:r>
            <a:r>
              <a:rPr dirty="0" sz="1600" spc="-3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02F6A"/>
                </a:solidFill>
                <a:latin typeface="Georgia"/>
                <a:cs typeface="Georgia"/>
              </a:rPr>
              <a:t>2022г.</a:t>
            </a:r>
            <a:r>
              <a:rPr dirty="0" sz="1600" spc="-3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202F6A"/>
                </a:solidFill>
                <a:latin typeface="Georgia"/>
                <a:cs typeface="Georgia"/>
              </a:rPr>
              <a:t>№</a:t>
            </a:r>
            <a:r>
              <a:rPr dirty="0" sz="1600" spc="-4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202F6A"/>
                </a:solidFill>
                <a:latin typeface="Georgia"/>
                <a:cs typeface="Georgia"/>
              </a:rPr>
              <a:t>1028.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600">
              <a:latin typeface="Georgia"/>
              <a:cs typeface="Georgia"/>
            </a:endParaRPr>
          </a:p>
          <a:p>
            <a:pPr marL="12700" marR="5080">
              <a:lnSpc>
                <a:spcPct val="150000"/>
              </a:lnSpc>
            </a:pPr>
            <a:r>
              <a:rPr dirty="0" sz="1600" b="1">
                <a:solidFill>
                  <a:srgbClr val="001F5F"/>
                </a:solidFill>
                <a:latin typeface="Georgia"/>
                <a:cs typeface="Georgia"/>
              </a:rPr>
              <a:t>ФОП</a:t>
            </a:r>
            <a:r>
              <a:rPr dirty="0" sz="1600" spc="-4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 b="1">
                <a:solidFill>
                  <a:srgbClr val="001F5F"/>
                </a:solidFill>
                <a:latin typeface="Georgia"/>
                <a:cs typeface="Georgia"/>
              </a:rPr>
              <a:t>ДО</a:t>
            </a:r>
            <a:r>
              <a:rPr dirty="0" sz="1600" spc="-4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определяет</a:t>
            </a:r>
            <a:r>
              <a:rPr dirty="0" sz="1600" spc="-2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единый</a:t>
            </a:r>
            <a:r>
              <a:rPr dirty="0" sz="1600" spc="-3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для</a:t>
            </a:r>
            <a:r>
              <a:rPr dirty="0" sz="1600" spc="-4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всей</a:t>
            </a:r>
            <a:r>
              <a:rPr dirty="0" sz="1600" spc="-5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страны</a:t>
            </a:r>
            <a:r>
              <a:rPr dirty="0" sz="1600" spc="-3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базовый</a:t>
            </a:r>
            <a:r>
              <a:rPr dirty="0" sz="1600" spc="-5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объем,</a:t>
            </a:r>
            <a:r>
              <a:rPr dirty="0" sz="1600" spc="-4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073B64"/>
                </a:solidFill>
                <a:latin typeface="Georgia"/>
                <a:cs typeface="Georgia"/>
              </a:rPr>
              <a:t>содержание, планируемые</a:t>
            </a:r>
            <a:r>
              <a:rPr dirty="0" sz="1600" spc="-4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результаты</a:t>
            </a:r>
            <a:r>
              <a:rPr dirty="0" sz="1600" spc="-4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дошкольного</a:t>
            </a:r>
            <a:r>
              <a:rPr dirty="0" sz="1600" spc="-4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образования.</a:t>
            </a:r>
            <a:r>
              <a:rPr dirty="0" sz="1600" spc="-5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073B64"/>
                </a:solidFill>
                <a:latin typeface="Georgia"/>
                <a:cs typeface="Georgia"/>
              </a:rPr>
              <a:t>Предусматривает</a:t>
            </a:r>
            <a:r>
              <a:rPr dirty="0" sz="1600" spc="-3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073B64"/>
                </a:solidFill>
                <a:latin typeface="Georgia"/>
                <a:cs typeface="Georgia"/>
              </a:rPr>
              <a:t>интеграцию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воспитания</a:t>
            </a:r>
            <a:r>
              <a:rPr dirty="0" sz="1600" spc="-4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и</a:t>
            </a:r>
            <a:r>
              <a:rPr dirty="0" sz="1600" spc="-4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обучения</a:t>
            </a:r>
            <a:r>
              <a:rPr dirty="0" sz="1600" spc="-3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в</a:t>
            </a:r>
            <a:r>
              <a:rPr dirty="0" sz="1600" spc="-4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>
                <a:solidFill>
                  <a:srgbClr val="073B64"/>
                </a:solidFill>
                <a:latin typeface="Georgia"/>
                <a:cs typeface="Georgia"/>
              </a:rPr>
              <a:t>едином</a:t>
            </a:r>
            <a:r>
              <a:rPr dirty="0" sz="1600" spc="-2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073B64"/>
                </a:solidFill>
                <a:latin typeface="Georgia"/>
                <a:cs typeface="Georgia"/>
              </a:rPr>
              <a:t>образовательном</a:t>
            </a:r>
            <a:r>
              <a:rPr dirty="0" sz="1600" spc="-2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600" spc="-10">
                <a:solidFill>
                  <a:srgbClr val="073B64"/>
                </a:solidFill>
                <a:latin typeface="Georgia"/>
                <a:cs typeface="Georgia"/>
              </a:rPr>
              <a:t>процессе.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96162" y="3309315"/>
            <a:ext cx="7449820" cy="2968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«Мы</a:t>
            </a:r>
            <a:r>
              <a:rPr dirty="0" sz="2000" spc="-5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разрабатываем</a:t>
            </a:r>
            <a:r>
              <a:rPr dirty="0" sz="2000" spc="-6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такую</a:t>
            </a:r>
            <a:r>
              <a:rPr dirty="0" sz="2000" spc="-5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программу,</a:t>
            </a:r>
            <a:r>
              <a:rPr dirty="0" sz="2000" spc="-4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я,</a:t>
            </a:r>
            <a:r>
              <a:rPr dirty="0" sz="2000" spc="-2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наверно,</a:t>
            </a:r>
            <a:r>
              <a:rPr dirty="0" sz="2000" spc="-6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впервые</a:t>
            </a:r>
            <a:r>
              <a:rPr dirty="0" sz="2000" spc="-4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 spc="-25">
                <a:solidFill>
                  <a:srgbClr val="202F6A"/>
                </a:solidFill>
                <a:latin typeface="Georgia"/>
                <a:cs typeface="Georgia"/>
              </a:rPr>
              <a:t>об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этом</a:t>
            </a:r>
            <a:r>
              <a:rPr dirty="0" sz="2000" spc="-4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скажу,</a:t>
            </a:r>
            <a:r>
              <a:rPr dirty="0" sz="2000" spc="-2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помощи</a:t>
            </a:r>
            <a:r>
              <a:rPr dirty="0" sz="2000" spc="-3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родителям,</a:t>
            </a:r>
            <a:r>
              <a:rPr dirty="0" sz="2000" spc="-4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у</a:t>
            </a:r>
            <a:r>
              <a:rPr dirty="0" sz="2000" spc="-2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которых</a:t>
            </a:r>
            <a:r>
              <a:rPr dirty="0" sz="2000" spc="-5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родился</a:t>
            </a:r>
            <a:r>
              <a:rPr dirty="0" sz="2000" spc="-2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 spc="-10">
                <a:solidFill>
                  <a:srgbClr val="202F6A"/>
                </a:solidFill>
                <a:latin typeface="Georgia"/>
                <a:cs typeface="Georgia"/>
              </a:rPr>
              <a:t>ребенок,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именно</a:t>
            </a:r>
            <a:r>
              <a:rPr dirty="0" sz="2000" spc="-5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с</a:t>
            </a:r>
            <a:r>
              <a:rPr dirty="0" sz="2000" spc="-1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точки</a:t>
            </a:r>
            <a:r>
              <a:rPr dirty="0" sz="2000" spc="-3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зрения</a:t>
            </a:r>
            <a:r>
              <a:rPr dirty="0" sz="2000" spc="-3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того,</a:t>
            </a:r>
            <a:r>
              <a:rPr dirty="0" sz="2000" spc="-5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как</a:t>
            </a:r>
            <a:r>
              <a:rPr dirty="0" sz="2000" spc="-1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его</a:t>
            </a:r>
            <a:r>
              <a:rPr dirty="0" sz="2000" spc="-2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воспитывать.</a:t>
            </a:r>
            <a:r>
              <a:rPr dirty="0" sz="2000" spc="-4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Ребенок</a:t>
            </a:r>
            <a:r>
              <a:rPr dirty="0" sz="2000" spc="-3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 spc="-50">
                <a:solidFill>
                  <a:srgbClr val="202F6A"/>
                </a:solidFill>
                <a:latin typeface="Georgia"/>
                <a:cs typeface="Georgia"/>
              </a:rPr>
              <a:t>в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дошкольном</a:t>
            </a:r>
            <a:r>
              <a:rPr dirty="0" sz="2000" spc="-6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детстве</a:t>
            </a:r>
            <a:r>
              <a:rPr dirty="0" sz="2000" spc="-5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должен</a:t>
            </a:r>
            <a:r>
              <a:rPr dirty="0" sz="2000" spc="-8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максимально</a:t>
            </a:r>
            <a:r>
              <a:rPr dirty="0" sz="2000" spc="-4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развиваться,</a:t>
            </a:r>
            <a:r>
              <a:rPr dirty="0" sz="2000" spc="-4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 spc="-25">
                <a:solidFill>
                  <a:srgbClr val="202F6A"/>
                </a:solidFill>
                <a:latin typeface="Georgia"/>
                <a:cs typeface="Georgia"/>
              </a:rPr>
              <a:t>он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должен</a:t>
            </a:r>
            <a:r>
              <a:rPr dirty="0" sz="2000" spc="-3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общаться</a:t>
            </a:r>
            <a:r>
              <a:rPr dirty="0" sz="2000" spc="-3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со</a:t>
            </a:r>
            <a:r>
              <a:rPr dirty="0" sz="2000" spc="-1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сверстниками,</a:t>
            </a:r>
            <a:r>
              <a:rPr dirty="0" sz="2000" spc="-5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играть,</a:t>
            </a:r>
            <a:r>
              <a:rPr dirty="0" sz="2000" spc="-2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у</a:t>
            </a:r>
            <a:r>
              <a:rPr dirty="0" sz="2000" spc="-2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него</a:t>
            </a:r>
            <a:r>
              <a:rPr dirty="0" sz="2000" spc="-5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 spc="-10">
                <a:solidFill>
                  <a:srgbClr val="202F6A"/>
                </a:solidFill>
                <a:latin typeface="Georgia"/>
                <a:cs typeface="Georgia"/>
              </a:rPr>
              <a:t>должны</a:t>
            </a:r>
            <a:endParaRPr sz="2000">
              <a:latin typeface="Georgia"/>
              <a:cs typeface="Georgia"/>
            </a:endParaRPr>
          </a:p>
          <a:p>
            <a:pPr marL="12700" marR="21907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развиваться</a:t>
            </a:r>
            <a:r>
              <a:rPr dirty="0" sz="2000" spc="-2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основные</a:t>
            </a:r>
            <a:r>
              <a:rPr dirty="0" sz="2000" spc="-6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психологические</a:t>
            </a:r>
            <a:r>
              <a:rPr dirty="0" sz="2000" spc="-5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функции.</a:t>
            </a:r>
            <a:r>
              <a:rPr dirty="0" sz="2000" spc="-5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А</a:t>
            </a:r>
            <a:r>
              <a:rPr dirty="0" sz="2000" spc="-2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в</a:t>
            </a:r>
            <a:r>
              <a:rPr dirty="0" sz="2000" spc="-2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 spc="-10">
                <a:solidFill>
                  <a:srgbClr val="202F6A"/>
                </a:solidFill>
                <a:latin typeface="Georgia"/>
                <a:cs typeface="Georgia"/>
              </a:rPr>
              <a:t>школе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его</a:t>
            </a:r>
            <a:r>
              <a:rPr dirty="0" sz="2000" spc="-40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уже</a:t>
            </a:r>
            <a:r>
              <a:rPr dirty="0" sz="2000" spc="-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потом</a:t>
            </a:r>
            <a:r>
              <a:rPr dirty="0" sz="2000" spc="-3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научат</a:t>
            </a:r>
            <a:r>
              <a:rPr dirty="0" sz="2000" spc="-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читать</a:t>
            </a:r>
            <a:r>
              <a:rPr dirty="0" sz="2000" spc="-1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202F6A"/>
                </a:solidFill>
                <a:latin typeface="Georgia"/>
                <a:cs typeface="Georgia"/>
              </a:rPr>
              <a:t>и</a:t>
            </a:r>
            <a:r>
              <a:rPr dirty="0" sz="2000" spc="-15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 spc="-10">
                <a:solidFill>
                  <a:srgbClr val="202F6A"/>
                </a:solidFill>
                <a:latin typeface="Georgia"/>
                <a:cs typeface="Georgia"/>
              </a:rPr>
              <a:t>писать»</a:t>
            </a:r>
            <a:endParaRPr sz="2000">
              <a:latin typeface="Georgia"/>
              <a:cs typeface="Georgia"/>
            </a:endParaRPr>
          </a:p>
          <a:p>
            <a:pPr marL="2832100" marR="391795">
              <a:lnSpc>
                <a:spcPts val="3180"/>
              </a:lnSpc>
              <a:spcBef>
                <a:spcPts val="105"/>
              </a:spcBef>
            </a:pPr>
            <a:r>
              <a:rPr dirty="0" sz="2000" b="1">
                <a:solidFill>
                  <a:srgbClr val="202F6A"/>
                </a:solidFill>
                <a:latin typeface="Georgia"/>
                <a:cs typeface="Georgia"/>
              </a:rPr>
              <a:t>Министр</a:t>
            </a:r>
            <a:r>
              <a:rPr dirty="0" sz="2000" spc="-75" b="1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202F6A"/>
                </a:solidFill>
                <a:latin typeface="Georgia"/>
                <a:cs typeface="Georgia"/>
              </a:rPr>
              <a:t>просвещения</a:t>
            </a:r>
            <a:r>
              <a:rPr dirty="0" sz="2000" spc="-75" b="1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 spc="-10" b="1">
                <a:solidFill>
                  <a:srgbClr val="202F6A"/>
                </a:solidFill>
                <a:latin typeface="Georgia"/>
                <a:cs typeface="Georgia"/>
              </a:rPr>
              <a:t>России </a:t>
            </a:r>
            <a:r>
              <a:rPr dirty="0" sz="2000" b="1">
                <a:solidFill>
                  <a:srgbClr val="202F6A"/>
                </a:solidFill>
                <a:latin typeface="Georgia"/>
                <a:cs typeface="Georgia"/>
              </a:rPr>
              <a:t>Кравцов</a:t>
            </a:r>
            <a:r>
              <a:rPr dirty="0" sz="2000" spc="-40" b="1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202F6A"/>
                </a:solidFill>
                <a:latin typeface="Georgia"/>
                <a:cs typeface="Georgia"/>
              </a:rPr>
              <a:t>Сергей</a:t>
            </a:r>
            <a:r>
              <a:rPr dirty="0" sz="2000" spc="-55" b="1">
                <a:solidFill>
                  <a:srgbClr val="202F6A"/>
                </a:solidFill>
                <a:latin typeface="Georgia"/>
                <a:cs typeface="Georgia"/>
              </a:rPr>
              <a:t> </a:t>
            </a:r>
            <a:r>
              <a:rPr dirty="0" sz="2000" spc="-10" b="1">
                <a:solidFill>
                  <a:srgbClr val="202F6A"/>
                </a:solidFill>
                <a:latin typeface="Georgia"/>
                <a:cs typeface="Georgia"/>
              </a:rPr>
              <a:t>Сергеевич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" y="460248"/>
            <a:ext cx="3544824" cy="376580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1328" y="614172"/>
            <a:ext cx="2880360" cy="23164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77341" y="1064392"/>
            <a:ext cx="7409815" cy="3866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204595">
              <a:lnSpc>
                <a:spcPct val="150000"/>
              </a:lnSpc>
              <a:spcBef>
                <a:spcPts val="95"/>
              </a:spcBef>
            </a:pPr>
            <a:r>
              <a:rPr dirty="0" u="sng"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Цель</a:t>
            </a:r>
            <a:r>
              <a:rPr dirty="0" u="sng" sz="2800" spc="-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ФОП</a:t>
            </a:r>
            <a:r>
              <a:rPr dirty="0" u="sng" sz="2800" spc="-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u="sng" sz="28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ДО</a:t>
            </a:r>
            <a:r>
              <a:rPr dirty="0" u="sng" sz="2800" spc="-4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dirty="0" sz="2800" b="1">
                <a:solidFill>
                  <a:srgbClr val="001F5F"/>
                </a:solidFill>
                <a:latin typeface="Georgia"/>
                <a:cs typeface="Georgia"/>
              </a:rPr>
              <a:t>–</a:t>
            </a:r>
            <a:r>
              <a:rPr dirty="0" sz="2800" spc="-4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Georgia"/>
                <a:cs typeface="Georgia"/>
              </a:rPr>
              <a:t>разностороннее </a:t>
            </a:r>
            <a:r>
              <a:rPr dirty="0" sz="2800" b="1">
                <a:solidFill>
                  <a:srgbClr val="001F5F"/>
                </a:solidFill>
                <a:latin typeface="Georgia"/>
                <a:cs typeface="Georgia"/>
              </a:rPr>
              <a:t>развитие</a:t>
            </a:r>
            <a:r>
              <a:rPr dirty="0" sz="2800" spc="-7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800" b="1">
                <a:solidFill>
                  <a:srgbClr val="001F5F"/>
                </a:solidFill>
                <a:latin typeface="Georgia"/>
                <a:cs typeface="Georgia"/>
              </a:rPr>
              <a:t>ребенка</a:t>
            </a:r>
            <a:r>
              <a:rPr dirty="0" sz="2800" spc="-8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Georgia"/>
                <a:cs typeface="Georgia"/>
              </a:rPr>
              <a:t>дошкольного </a:t>
            </a:r>
            <a:r>
              <a:rPr dirty="0" sz="2800" b="1">
                <a:solidFill>
                  <a:srgbClr val="001F5F"/>
                </a:solidFill>
                <a:latin typeface="Georgia"/>
                <a:cs typeface="Georgia"/>
              </a:rPr>
              <a:t>возраста</a:t>
            </a:r>
            <a:r>
              <a:rPr dirty="0" sz="2800" spc="-11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800" b="1">
                <a:solidFill>
                  <a:srgbClr val="001F5F"/>
                </a:solidFill>
                <a:latin typeface="Georgia"/>
                <a:cs typeface="Georgia"/>
              </a:rPr>
              <a:t>на</a:t>
            </a:r>
            <a:r>
              <a:rPr dirty="0" sz="2800" spc="-9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800" b="1">
                <a:solidFill>
                  <a:srgbClr val="001F5F"/>
                </a:solidFill>
                <a:latin typeface="Georgia"/>
                <a:cs typeface="Georgia"/>
              </a:rPr>
              <a:t>основе</a:t>
            </a:r>
            <a:r>
              <a:rPr dirty="0" sz="2800" spc="-8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Georgia"/>
                <a:cs typeface="Georgia"/>
              </a:rPr>
              <a:t>духовно-</a:t>
            </a:r>
            <a:endParaRPr sz="2800">
              <a:latin typeface="Georgia"/>
              <a:cs typeface="Georgia"/>
            </a:endParaRPr>
          </a:p>
          <a:p>
            <a:pPr algn="just" marL="12700" marR="5080">
              <a:lnSpc>
                <a:spcPct val="150000"/>
              </a:lnSpc>
            </a:pPr>
            <a:r>
              <a:rPr dirty="0" sz="2800" spc="-10" b="1">
                <a:solidFill>
                  <a:srgbClr val="001F5F"/>
                </a:solidFill>
                <a:latin typeface="Georgia"/>
                <a:cs typeface="Georgia"/>
              </a:rPr>
              <a:t>нравственных</a:t>
            </a:r>
            <a:r>
              <a:rPr dirty="0" sz="2800" spc="-7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Georgia"/>
                <a:cs typeface="Georgia"/>
              </a:rPr>
              <a:t>ценностей</a:t>
            </a:r>
            <a:r>
              <a:rPr dirty="0" sz="2800" spc="-10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Georgia"/>
                <a:cs typeface="Georgia"/>
              </a:rPr>
              <a:t>российского </a:t>
            </a:r>
            <a:r>
              <a:rPr dirty="0" sz="2800" b="1">
                <a:solidFill>
                  <a:srgbClr val="001F5F"/>
                </a:solidFill>
                <a:latin typeface="Georgia"/>
                <a:cs typeface="Georgia"/>
              </a:rPr>
              <a:t>народа,</a:t>
            </a:r>
            <a:r>
              <a:rPr dirty="0" sz="2800" spc="-55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Georgia"/>
                <a:cs typeface="Georgia"/>
              </a:rPr>
              <a:t>исторических</a:t>
            </a:r>
            <a:r>
              <a:rPr dirty="0" sz="2800" spc="-2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800" b="1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dirty="0" sz="2800" spc="-6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Georgia"/>
                <a:cs typeface="Georgia"/>
              </a:rPr>
              <a:t>национально- </a:t>
            </a:r>
            <a:r>
              <a:rPr dirty="0" sz="2800" b="1">
                <a:solidFill>
                  <a:srgbClr val="001F5F"/>
                </a:solidFill>
                <a:latin typeface="Georgia"/>
                <a:cs typeface="Georgia"/>
              </a:rPr>
              <a:t>культурных</a:t>
            </a:r>
            <a:r>
              <a:rPr dirty="0" sz="2800" spc="-170" b="1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Georgia"/>
                <a:cs typeface="Georgia"/>
              </a:rPr>
              <a:t>традиций.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ФОП</a:t>
            </a:r>
            <a:r>
              <a:rPr dirty="0" sz="2400" spc="-55"/>
              <a:t> </a:t>
            </a:r>
            <a:r>
              <a:rPr dirty="0" sz="2400"/>
              <a:t>ДО</a:t>
            </a:r>
            <a:r>
              <a:rPr dirty="0" sz="2400" spc="-45"/>
              <a:t> </a:t>
            </a:r>
            <a:r>
              <a:rPr dirty="0" sz="2400"/>
              <a:t>-</a:t>
            </a:r>
            <a:r>
              <a:rPr dirty="0" sz="2400" spc="-40"/>
              <a:t> </a:t>
            </a:r>
            <a:r>
              <a:rPr dirty="0" sz="2400"/>
              <a:t>это</a:t>
            </a:r>
            <a:r>
              <a:rPr dirty="0" sz="2400" spc="-35"/>
              <a:t> </a:t>
            </a:r>
            <a:r>
              <a:rPr dirty="0" sz="2400"/>
              <a:t>норматив,</a:t>
            </a:r>
            <a:r>
              <a:rPr dirty="0" sz="2400" spc="-40"/>
              <a:t> </a:t>
            </a:r>
            <a:r>
              <a:rPr dirty="0" sz="2400"/>
              <a:t>который</a:t>
            </a:r>
            <a:r>
              <a:rPr dirty="0" sz="2400" spc="-35"/>
              <a:t> </a:t>
            </a:r>
            <a:r>
              <a:rPr dirty="0" sz="2400" spc="-25"/>
              <a:t>был </a:t>
            </a:r>
            <a:r>
              <a:rPr dirty="0" sz="2400"/>
              <a:t>разработан</a:t>
            </a:r>
            <a:r>
              <a:rPr dirty="0" sz="2400" spc="-50"/>
              <a:t> </a:t>
            </a:r>
            <a:r>
              <a:rPr dirty="0" sz="2400"/>
              <a:t>для</a:t>
            </a:r>
            <a:r>
              <a:rPr dirty="0" sz="2400" spc="-15"/>
              <a:t> </a:t>
            </a:r>
            <a:r>
              <a:rPr dirty="0" sz="2400" spc="-10"/>
              <a:t>осуществления</a:t>
            </a:r>
            <a:endParaRPr sz="2400"/>
          </a:p>
          <a:p>
            <a:pPr algn="ctr" marL="73025">
              <a:lnSpc>
                <a:spcPct val="100000"/>
              </a:lnSpc>
            </a:pPr>
            <a:r>
              <a:rPr dirty="0" sz="2400"/>
              <a:t>следующих</a:t>
            </a:r>
            <a:r>
              <a:rPr dirty="0" sz="2400" spc="-114"/>
              <a:t> </a:t>
            </a:r>
            <a:r>
              <a:rPr dirty="0" sz="2400" spc="-10"/>
              <a:t>функций</a:t>
            </a:r>
            <a:r>
              <a:rPr dirty="0" sz="2400" spc="-10" b="0">
                <a:solidFill>
                  <a:srgbClr val="001F5F"/>
                </a:solidFill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5600" marR="10922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/>
              <a:t>создать</a:t>
            </a:r>
            <a:r>
              <a:rPr dirty="0" sz="2000" spc="-50"/>
              <a:t> </a:t>
            </a:r>
            <a:r>
              <a:rPr dirty="0" sz="2000"/>
              <a:t>единое</a:t>
            </a:r>
            <a:r>
              <a:rPr dirty="0" sz="2000" spc="-70"/>
              <a:t> </a:t>
            </a:r>
            <a:r>
              <a:rPr dirty="0" sz="2000"/>
              <a:t>федеральное</a:t>
            </a:r>
            <a:r>
              <a:rPr dirty="0" sz="2000" spc="-65"/>
              <a:t> </a:t>
            </a:r>
            <a:r>
              <a:rPr dirty="0" sz="2000"/>
              <a:t>образовательное</a:t>
            </a:r>
            <a:r>
              <a:rPr dirty="0" sz="2000" spc="-105"/>
              <a:t> </a:t>
            </a:r>
            <a:r>
              <a:rPr dirty="0" sz="2000" spc="-10"/>
              <a:t>пространство </a:t>
            </a:r>
            <a:r>
              <a:rPr dirty="0" sz="2000"/>
              <a:t>для</a:t>
            </a:r>
            <a:r>
              <a:rPr dirty="0" sz="2000" spc="-15"/>
              <a:t> </a:t>
            </a:r>
            <a:r>
              <a:rPr dirty="0" sz="2000"/>
              <a:t>воспитания</a:t>
            </a:r>
            <a:r>
              <a:rPr dirty="0" sz="2000" spc="-35"/>
              <a:t> </a:t>
            </a:r>
            <a:r>
              <a:rPr dirty="0" sz="2000"/>
              <a:t>и</a:t>
            </a:r>
            <a:r>
              <a:rPr dirty="0" sz="2000" spc="-20"/>
              <a:t> </a:t>
            </a:r>
            <a:r>
              <a:rPr dirty="0" sz="2000"/>
              <a:t>развития</a:t>
            </a:r>
            <a:r>
              <a:rPr dirty="0" sz="2000" spc="-15"/>
              <a:t> </a:t>
            </a:r>
            <a:r>
              <a:rPr dirty="0" sz="2000" spc="-10"/>
              <a:t>дошкольников;</a:t>
            </a:r>
            <a:endParaRPr sz="2000"/>
          </a:p>
          <a:p>
            <a:pPr>
              <a:lnSpc>
                <a:spcPct val="100000"/>
              </a:lnSpc>
              <a:spcBef>
                <a:spcPts val="125"/>
              </a:spcBef>
              <a:buClr>
                <a:srgbClr val="001F5F"/>
              </a:buClr>
              <a:buFont typeface="Wingdings"/>
              <a:buChar char=""/>
            </a:pPr>
          </a:p>
          <a:p>
            <a:pPr algn="just" marL="355600" marR="64325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000"/>
              <a:t>обеспечить</a:t>
            </a:r>
            <a:r>
              <a:rPr dirty="0" sz="2000" spc="-50"/>
              <a:t> </a:t>
            </a:r>
            <a:r>
              <a:rPr dirty="0" sz="2000"/>
              <a:t>детям</a:t>
            </a:r>
            <a:r>
              <a:rPr dirty="0" sz="2000" spc="-30"/>
              <a:t> </a:t>
            </a:r>
            <a:r>
              <a:rPr dirty="0" sz="2000"/>
              <a:t>и</a:t>
            </a:r>
            <a:r>
              <a:rPr dirty="0" sz="2000" spc="-20"/>
              <a:t> </a:t>
            </a:r>
            <a:r>
              <a:rPr dirty="0" sz="2000"/>
              <a:t>родителям</a:t>
            </a:r>
            <a:r>
              <a:rPr dirty="0" sz="2000" spc="-30"/>
              <a:t> </a:t>
            </a:r>
            <a:r>
              <a:rPr dirty="0" sz="2000"/>
              <a:t>равные</a:t>
            </a:r>
            <a:r>
              <a:rPr dirty="0" sz="2000" spc="-50"/>
              <a:t> </a:t>
            </a:r>
            <a:r>
              <a:rPr dirty="0" sz="2000"/>
              <a:t>и</a:t>
            </a:r>
            <a:r>
              <a:rPr dirty="0" sz="2000" spc="-20"/>
              <a:t> </a:t>
            </a:r>
            <a:r>
              <a:rPr dirty="0" sz="2000" spc="-10"/>
              <a:t>качественные </a:t>
            </a:r>
            <a:r>
              <a:rPr dirty="0" sz="2000"/>
              <a:t>условия</a:t>
            </a:r>
            <a:r>
              <a:rPr dirty="0" sz="2000" spc="-25"/>
              <a:t> </a:t>
            </a:r>
            <a:r>
              <a:rPr dirty="0" sz="2000"/>
              <a:t>дошкольного</a:t>
            </a:r>
            <a:r>
              <a:rPr dirty="0" sz="2000" spc="-60"/>
              <a:t> </a:t>
            </a:r>
            <a:r>
              <a:rPr dirty="0" sz="2000"/>
              <a:t>образования</a:t>
            </a:r>
            <a:r>
              <a:rPr dirty="0" sz="2000" spc="-40"/>
              <a:t> </a:t>
            </a:r>
            <a:r>
              <a:rPr dirty="0" sz="2000"/>
              <a:t>на</a:t>
            </a:r>
            <a:r>
              <a:rPr dirty="0" sz="2000" spc="-25"/>
              <a:t> </a:t>
            </a:r>
            <a:r>
              <a:rPr dirty="0" sz="2000"/>
              <a:t>всей</a:t>
            </a:r>
            <a:r>
              <a:rPr dirty="0" sz="2000" spc="-30"/>
              <a:t> </a:t>
            </a:r>
            <a:r>
              <a:rPr dirty="0" sz="2000" spc="-10"/>
              <a:t>территории России;</a:t>
            </a:r>
            <a:endParaRPr sz="2000"/>
          </a:p>
          <a:p>
            <a:pPr>
              <a:lnSpc>
                <a:spcPct val="100000"/>
              </a:lnSpc>
              <a:spcBef>
                <a:spcPts val="130"/>
              </a:spcBef>
              <a:buClr>
                <a:srgbClr val="001F5F"/>
              </a:buClr>
              <a:buFont typeface="Wingdings"/>
              <a:buChar char=""/>
            </a:pPr>
          </a:p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000"/>
              <a:t>создать</a:t>
            </a:r>
            <a:r>
              <a:rPr dirty="0" sz="2000" spc="-45"/>
              <a:t> </a:t>
            </a:r>
            <a:r>
              <a:rPr dirty="0" sz="2000"/>
              <a:t>единое</a:t>
            </a:r>
            <a:r>
              <a:rPr dirty="0" sz="2000" spc="-65"/>
              <a:t> </a:t>
            </a:r>
            <a:r>
              <a:rPr dirty="0" sz="2000"/>
              <a:t>ядро</a:t>
            </a:r>
            <a:r>
              <a:rPr dirty="0" sz="2000" spc="-55"/>
              <a:t> </a:t>
            </a:r>
            <a:r>
              <a:rPr dirty="0" sz="2000"/>
              <a:t>содержания</a:t>
            </a:r>
            <a:r>
              <a:rPr dirty="0" sz="2000" spc="-60"/>
              <a:t> </a:t>
            </a:r>
            <a:r>
              <a:rPr dirty="0" sz="2000"/>
              <a:t>дошкольного</a:t>
            </a:r>
            <a:r>
              <a:rPr dirty="0" sz="2000" spc="-70"/>
              <a:t> </a:t>
            </a:r>
            <a:r>
              <a:rPr dirty="0" sz="2000" spc="-10"/>
              <a:t>образования, </a:t>
            </a:r>
            <a:r>
              <a:rPr dirty="0" sz="2000"/>
              <a:t>которое</a:t>
            </a:r>
            <a:r>
              <a:rPr dirty="0" sz="2000" spc="-80"/>
              <a:t> </a:t>
            </a:r>
            <a:r>
              <a:rPr dirty="0" sz="2000"/>
              <a:t>будет</a:t>
            </a:r>
            <a:r>
              <a:rPr dirty="0" sz="2000" spc="-30"/>
              <a:t> </a:t>
            </a:r>
            <a:r>
              <a:rPr dirty="0" sz="2000"/>
              <a:t>приобщать</a:t>
            </a:r>
            <a:r>
              <a:rPr dirty="0" sz="2000" spc="-55"/>
              <a:t> </a:t>
            </a:r>
            <a:r>
              <a:rPr dirty="0" sz="2000"/>
              <a:t>детей</a:t>
            </a:r>
            <a:r>
              <a:rPr dirty="0" sz="2000" spc="-50"/>
              <a:t> </a:t>
            </a:r>
            <a:r>
              <a:rPr dirty="0" sz="2000"/>
              <a:t>к</a:t>
            </a:r>
            <a:r>
              <a:rPr dirty="0" sz="2000" spc="-40"/>
              <a:t> </a:t>
            </a:r>
            <a:r>
              <a:rPr dirty="0" sz="2000"/>
              <a:t>традиционным</a:t>
            </a:r>
            <a:r>
              <a:rPr dirty="0" sz="2000" spc="-70"/>
              <a:t> </a:t>
            </a:r>
            <a:r>
              <a:rPr dirty="0" sz="2000" spc="-10"/>
              <a:t>духовно-</a:t>
            </a:r>
            <a:endParaRPr sz="2000"/>
          </a:p>
          <a:p>
            <a:pPr marL="355600" marR="321310">
              <a:lnSpc>
                <a:spcPct val="100000"/>
              </a:lnSpc>
            </a:pPr>
            <a:r>
              <a:rPr dirty="0"/>
              <a:t>нравственным</a:t>
            </a:r>
            <a:r>
              <a:rPr dirty="0" spc="-30"/>
              <a:t> </a:t>
            </a:r>
            <a:r>
              <a:rPr dirty="0"/>
              <a:t>и</a:t>
            </a:r>
            <a:r>
              <a:rPr dirty="0" spc="-30"/>
              <a:t> </a:t>
            </a:r>
            <a:r>
              <a:rPr dirty="0" spc="-10"/>
              <a:t>социокультурным</a:t>
            </a:r>
            <a:r>
              <a:rPr dirty="0" spc="-40"/>
              <a:t> </a:t>
            </a:r>
            <a:r>
              <a:rPr dirty="0"/>
              <a:t>ценностям,</a:t>
            </a:r>
            <a:r>
              <a:rPr dirty="0" spc="-35"/>
              <a:t> </a:t>
            </a:r>
            <a:r>
              <a:rPr dirty="0"/>
              <a:t>а</a:t>
            </a:r>
            <a:r>
              <a:rPr dirty="0" spc="-5"/>
              <a:t> </a:t>
            </a:r>
            <a:r>
              <a:rPr dirty="0" spc="-10"/>
              <a:t>также </a:t>
            </a:r>
            <a:r>
              <a:rPr dirty="0"/>
              <a:t>воспитает</a:t>
            </a:r>
            <a:r>
              <a:rPr dirty="0" spc="-35"/>
              <a:t> </a:t>
            </a:r>
            <a:r>
              <a:rPr dirty="0"/>
              <a:t>в</a:t>
            </a:r>
            <a:r>
              <a:rPr dirty="0" spc="-15"/>
              <a:t> </a:t>
            </a:r>
            <a:r>
              <a:rPr dirty="0"/>
              <a:t>них</a:t>
            </a:r>
            <a:r>
              <a:rPr dirty="0" spc="-25"/>
              <a:t> </a:t>
            </a:r>
            <a:r>
              <a:rPr dirty="0"/>
              <a:t>тягу</a:t>
            </a:r>
            <a:r>
              <a:rPr dirty="0" spc="-10"/>
              <a:t> </a:t>
            </a:r>
            <a:r>
              <a:rPr dirty="0"/>
              <a:t>и</a:t>
            </a:r>
            <a:r>
              <a:rPr dirty="0" spc="-20"/>
              <a:t> </a:t>
            </a:r>
            <a:r>
              <a:rPr dirty="0"/>
              <a:t>любовь</a:t>
            </a:r>
            <a:r>
              <a:rPr dirty="0" spc="-30"/>
              <a:t> </a:t>
            </a:r>
            <a:r>
              <a:rPr dirty="0"/>
              <a:t>к</a:t>
            </a:r>
            <a:r>
              <a:rPr dirty="0" spc="-10"/>
              <a:t> </a:t>
            </a:r>
            <a:r>
              <a:rPr dirty="0"/>
              <a:t>истории</a:t>
            </a:r>
            <a:r>
              <a:rPr dirty="0" spc="-20"/>
              <a:t> </a:t>
            </a:r>
            <a:r>
              <a:rPr dirty="0"/>
              <a:t>и</a:t>
            </a:r>
            <a:r>
              <a:rPr dirty="0" spc="-25"/>
              <a:t> </a:t>
            </a:r>
            <a:r>
              <a:rPr dirty="0"/>
              <a:t>культуре</a:t>
            </a:r>
            <a:r>
              <a:rPr dirty="0" spc="-15"/>
              <a:t> </a:t>
            </a:r>
            <a:r>
              <a:rPr dirty="0" spc="-10"/>
              <a:t>своей </a:t>
            </a:r>
            <a:r>
              <a:rPr dirty="0"/>
              <a:t>страны,</a:t>
            </a:r>
            <a:r>
              <a:rPr dirty="0" spc="-45"/>
              <a:t> </a:t>
            </a:r>
            <a:r>
              <a:rPr dirty="0"/>
              <a:t>малой</a:t>
            </a:r>
            <a:r>
              <a:rPr dirty="0" spc="-15"/>
              <a:t> </a:t>
            </a:r>
            <a:r>
              <a:rPr dirty="0"/>
              <a:t>родины</a:t>
            </a:r>
            <a:r>
              <a:rPr dirty="0" spc="-25"/>
              <a:t> </a:t>
            </a:r>
            <a:r>
              <a:rPr dirty="0"/>
              <a:t>и</a:t>
            </a:r>
            <a:r>
              <a:rPr dirty="0" spc="-10"/>
              <a:t> семьи;</a:t>
            </a:r>
          </a:p>
          <a:p>
            <a:pPr>
              <a:lnSpc>
                <a:spcPct val="100000"/>
              </a:lnSpc>
              <a:spcBef>
                <a:spcPts val="130"/>
              </a:spcBef>
            </a:p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2000"/>
              <a:t>воспитывать</a:t>
            </a:r>
            <a:r>
              <a:rPr dirty="0" sz="2000" spc="-60"/>
              <a:t> </a:t>
            </a:r>
            <a:r>
              <a:rPr dirty="0" sz="2000"/>
              <a:t>и</a:t>
            </a:r>
            <a:r>
              <a:rPr dirty="0" sz="2000" spc="-30"/>
              <a:t> </a:t>
            </a:r>
            <a:r>
              <a:rPr dirty="0" sz="2000"/>
              <a:t>развивать</a:t>
            </a:r>
            <a:r>
              <a:rPr dirty="0" sz="2000" spc="-30"/>
              <a:t> </a:t>
            </a:r>
            <a:r>
              <a:rPr dirty="0" sz="2000"/>
              <a:t>ребенка</a:t>
            </a:r>
            <a:r>
              <a:rPr dirty="0" sz="2000" spc="-55"/>
              <a:t> </a:t>
            </a:r>
            <a:r>
              <a:rPr dirty="0" sz="2000"/>
              <a:t>с</a:t>
            </a:r>
            <a:r>
              <a:rPr dirty="0" sz="2000" spc="-25"/>
              <a:t> </a:t>
            </a:r>
            <a:r>
              <a:rPr dirty="0" sz="2000"/>
              <a:t>активной</a:t>
            </a:r>
            <a:r>
              <a:rPr dirty="0" sz="2000" spc="-60"/>
              <a:t> </a:t>
            </a:r>
            <a:r>
              <a:rPr dirty="0" sz="2000" spc="-10"/>
              <a:t>гражданской</a:t>
            </a:r>
            <a:endParaRPr sz="2000"/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/>
              <a:t>позицией,</a:t>
            </a:r>
            <a:r>
              <a:rPr dirty="0" spc="-55"/>
              <a:t> </a:t>
            </a:r>
            <a:r>
              <a:rPr dirty="0"/>
              <a:t>патриотическими</a:t>
            </a:r>
            <a:r>
              <a:rPr dirty="0" spc="-70"/>
              <a:t> </a:t>
            </a:r>
            <a:r>
              <a:rPr dirty="0"/>
              <a:t>взглядами</a:t>
            </a:r>
            <a:r>
              <a:rPr dirty="0" spc="-25"/>
              <a:t> </a:t>
            </a:r>
            <a:r>
              <a:rPr dirty="0"/>
              <a:t>и</a:t>
            </a:r>
            <a:r>
              <a:rPr dirty="0" spc="-40"/>
              <a:t> </a:t>
            </a:r>
            <a:r>
              <a:rPr dirty="0" spc="-10"/>
              <a:t>ценностями.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6136" y="2852927"/>
            <a:ext cx="1941830" cy="1224280"/>
          </a:xfrm>
          <a:prstGeom prst="rect">
            <a:avLst/>
          </a:prstGeom>
          <a:solidFill>
            <a:srgbClr val="4E67C7"/>
          </a:solidFill>
          <a:ln w="15239">
            <a:solidFill>
              <a:srgbClr val="1C2B68"/>
            </a:solidFill>
          </a:ln>
        </p:spPr>
        <p:txBody>
          <a:bodyPr wrap="square" lIns="0" tIns="181610" rIns="0" bIns="0" rtlCol="0" vert="horz">
            <a:spAutoFit/>
          </a:bodyPr>
          <a:lstStyle/>
          <a:p>
            <a:pPr marL="269240">
              <a:lnSpc>
                <a:spcPct val="100000"/>
              </a:lnSpc>
              <a:spcBef>
                <a:spcPts val="1430"/>
              </a:spcBef>
            </a:pPr>
            <a:r>
              <a:rPr dirty="0" sz="5400" spc="-25">
                <a:solidFill>
                  <a:srgbClr val="FFFFFF"/>
                </a:solidFill>
                <a:latin typeface="Trebuchet MS"/>
                <a:cs typeface="Trebuchet MS"/>
              </a:rPr>
              <a:t>ФОП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217164" y="2916935"/>
            <a:ext cx="2231390" cy="962025"/>
          </a:xfrm>
          <a:prstGeom prst="rect">
            <a:avLst/>
          </a:prstGeom>
          <a:solidFill>
            <a:srgbClr val="4E67C7"/>
          </a:solidFill>
          <a:ln w="15240">
            <a:solidFill>
              <a:srgbClr val="1C2B68"/>
            </a:solidFill>
          </a:ln>
        </p:spPr>
        <p:txBody>
          <a:bodyPr wrap="square" lIns="0" tIns="97155" rIns="0" bIns="0" rtlCol="0" vert="horz">
            <a:spAutoFit/>
          </a:bodyPr>
          <a:lstStyle/>
          <a:p>
            <a:pPr marL="346710">
              <a:lnSpc>
                <a:spcPct val="100000"/>
              </a:lnSpc>
              <a:spcBef>
                <a:spcPts val="765"/>
              </a:spcBef>
            </a:pPr>
            <a:r>
              <a:rPr dirty="0" sz="4800" spc="-20">
                <a:solidFill>
                  <a:srgbClr val="FFFFFF"/>
                </a:solidFill>
                <a:latin typeface="Trebuchet MS"/>
                <a:cs typeface="Trebuchet MS"/>
              </a:rPr>
              <a:t>ФГОС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87667" y="2673095"/>
            <a:ext cx="2232660" cy="1583690"/>
          </a:xfrm>
          <a:prstGeom prst="rect">
            <a:avLst/>
          </a:prstGeom>
          <a:solidFill>
            <a:srgbClr val="4E67C7"/>
          </a:solidFill>
          <a:ln w="15240">
            <a:solidFill>
              <a:srgbClr val="1C2B68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119380" marR="102870" indent="-7620">
              <a:lnSpc>
                <a:spcPct val="100000"/>
              </a:lnSpc>
              <a:spcBef>
                <a:spcPts val="335"/>
              </a:spcBef>
            </a:pPr>
            <a:r>
              <a:rPr dirty="0" sz="4800" spc="-10">
                <a:solidFill>
                  <a:srgbClr val="FFFFFF"/>
                </a:solidFill>
                <a:latin typeface="Trebuchet MS"/>
                <a:cs typeface="Trebuchet MS"/>
              </a:rPr>
              <a:t>Основа </a:t>
            </a:r>
            <a:r>
              <a:rPr dirty="0" sz="4800">
                <a:solidFill>
                  <a:srgbClr val="FFFFFF"/>
                </a:solidFill>
                <a:latin typeface="Trebuchet MS"/>
                <a:cs typeface="Trebuchet MS"/>
              </a:rPr>
              <a:t>для</a:t>
            </a:r>
            <a:r>
              <a:rPr dirty="0" sz="4800" spc="-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800" spc="-25">
                <a:solidFill>
                  <a:srgbClr val="FFFFFF"/>
                </a:solidFill>
                <a:latin typeface="Trebuchet MS"/>
                <a:cs typeface="Trebuchet MS"/>
              </a:rPr>
              <a:t>ОП</a:t>
            </a:r>
            <a:endParaRPr sz="4800">
              <a:latin typeface="Trebuchet MS"/>
              <a:cs typeface="Trebuchet MS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381250" y="3050285"/>
            <a:ext cx="3868420" cy="687705"/>
            <a:chOff x="2381250" y="3050285"/>
            <a:chExt cx="3868420" cy="687705"/>
          </a:xfrm>
        </p:grpSpPr>
        <p:sp>
          <p:nvSpPr>
            <p:cNvPr id="6" name="object 6" descr=""/>
            <p:cNvSpPr/>
            <p:nvPr/>
          </p:nvSpPr>
          <p:spPr>
            <a:xfrm>
              <a:off x="2388870" y="3058159"/>
              <a:ext cx="672465" cy="671830"/>
            </a:xfrm>
            <a:custGeom>
              <a:avLst/>
              <a:gdLst/>
              <a:ahLst/>
              <a:cxnLst/>
              <a:rect l="l" t="t" r="r" b="b"/>
              <a:pathLst>
                <a:path w="672464" h="671829">
                  <a:moveTo>
                    <a:pt x="672084" y="228600"/>
                  </a:moveTo>
                  <a:lnTo>
                    <a:pt x="443611" y="228600"/>
                  </a:lnTo>
                  <a:lnTo>
                    <a:pt x="443611" y="0"/>
                  </a:lnTo>
                  <a:lnTo>
                    <a:pt x="228473" y="0"/>
                  </a:lnTo>
                  <a:lnTo>
                    <a:pt x="228473" y="228600"/>
                  </a:lnTo>
                  <a:lnTo>
                    <a:pt x="0" y="228600"/>
                  </a:lnTo>
                  <a:lnTo>
                    <a:pt x="0" y="443230"/>
                  </a:lnTo>
                  <a:lnTo>
                    <a:pt x="228473" y="443230"/>
                  </a:lnTo>
                  <a:lnTo>
                    <a:pt x="228473" y="671830"/>
                  </a:lnTo>
                  <a:lnTo>
                    <a:pt x="443611" y="671830"/>
                  </a:lnTo>
                  <a:lnTo>
                    <a:pt x="443611" y="443230"/>
                  </a:lnTo>
                  <a:lnTo>
                    <a:pt x="672084" y="443230"/>
                  </a:lnTo>
                  <a:lnTo>
                    <a:pt x="672084" y="22860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388870" y="3057905"/>
              <a:ext cx="672465" cy="672465"/>
            </a:xfrm>
            <a:custGeom>
              <a:avLst/>
              <a:gdLst/>
              <a:ahLst/>
              <a:cxnLst/>
              <a:rect l="l" t="t" r="r" b="b"/>
              <a:pathLst>
                <a:path w="672464" h="672464">
                  <a:moveTo>
                    <a:pt x="0" y="228473"/>
                  </a:moveTo>
                  <a:lnTo>
                    <a:pt x="228473" y="228473"/>
                  </a:lnTo>
                  <a:lnTo>
                    <a:pt x="228473" y="0"/>
                  </a:lnTo>
                  <a:lnTo>
                    <a:pt x="443611" y="0"/>
                  </a:lnTo>
                  <a:lnTo>
                    <a:pt x="443611" y="228473"/>
                  </a:lnTo>
                  <a:lnTo>
                    <a:pt x="672084" y="228473"/>
                  </a:lnTo>
                  <a:lnTo>
                    <a:pt x="672084" y="443611"/>
                  </a:lnTo>
                  <a:lnTo>
                    <a:pt x="443611" y="443611"/>
                  </a:lnTo>
                  <a:lnTo>
                    <a:pt x="443611" y="672084"/>
                  </a:lnTo>
                  <a:lnTo>
                    <a:pt x="228473" y="672084"/>
                  </a:lnTo>
                  <a:lnTo>
                    <a:pt x="228473" y="443611"/>
                  </a:lnTo>
                  <a:lnTo>
                    <a:pt x="0" y="443611"/>
                  </a:lnTo>
                  <a:lnTo>
                    <a:pt x="0" y="228473"/>
                  </a:lnTo>
                  <a:close/>
                </a:path>
              </a:pathLst>
            </a:custGeom>
            <a:ln w="15240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569458" y="3132708"/>
              <a:ext cx="672465" cy="537845"/>
            </a:xfrm>
            <a:custGeom>
              <a:avLst/>
              <a:gdLst/>
              <a:ahLst/>
              <a:cxnLst/>
              <a:rect l="l" t="t" r="r" b="b"/>
              <a:pathLst>
                <a:path w="672464" h="537845">
                  <a:moveTo>
                    <a:pt x="672084" y="322580"/>
                  </a:moveTo>
                  <a:lnTo>
                    <a:pt x="0" y="322580"/>
                  </a:lnTo>
                  <a:lnTo>
                    <a:pt x="0" y="537718"/>
                  </a:lnTo>
                  <a:lnTo>
                    <a:pt x="672084" y="537718"/>
                  </a:lnTo>
                  <a:lnTo>
                    <a:pt x="672084" y="322580"/>
                  </a:lnTo>
                  <a:close/>
                </a:path>
                <a:path w="672464" h="537845">
                  <a:moveTo>
                    <a:pt x="672084" y="0"/>
                  </a:moveTo>
                  <a:lnTo>
                    <a:pt x="0" y="0"/>
                  </a:lnTo>
                  <a:lnTo>
                    <a:pt x="0" y="215138"/>
                  </a:lnTo>
                  <a:lnTo>
                    <a:pt x="672084" y="215138"/>
                  </a:lnTo>
                  <a:lnTo>
                    <a:pt x="672084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569457" y="3132708"/>
              <a:ext cx="672465" cy="537845"/>
            </a:xfrm>
            <a:custGeom>
              <a:avLst/>
              <a:gdLst/>
              <a:ahLst/>
              <a:cxnLst/>
              <a:rect l="l" t="t" r="r" b="b"/>
              <a:pathLst>
                <a:path w="672464" h="537845">
                  <a:moveTo>
                    <a:pt x="0" y="0"/>
                  </a:moveTo>
                  <a:lnTo>
                    <a:pt x="672083" y="0"/>
                  </a:lnTo>
                  <a:lnTo>
                    <a:pt x="672083" y="215137"/>
                  </a:lnTo>
                  <a:lnTo>
                    <a:pt x="0" y="215137"/>
                  </a:lnTo>
                  <a:lnTo>
                    <a:pt x="0" y="0"/>
                  </a:lnTo>
                  <a:close/>
                </a:path>
                <a:path w="672464" h="537845">
                  <a:moveTo>
                    <a:pt x="0" y="322579"/>
                  </a:moveTo>
                  <a:lnTo>
                    <a:pt x="672083" y="322579"/>
                  </a:lnTo>
                  <a:lnTo>
                    <a:pt x="672083" y="537717"/>
                  </a:lnTo>
                  <a:lnTo>
                    <a:pt x="0" y="537717"/>
                  </a:lnTo>
                  <a:lnTo>
                    <a:pt x="0" y="322579"/>
                  </a:lnTo>
                  <a:close/>
                </a:path>
              </a:pathLst>
            </a:custGeom>
            <a:ln w="15240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000150" y="945641"/>
            <a:ext cx="750697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73B64"/>
                </a:solidFill>
                <a:latin typeface="Georgia"/>
                <a:cs typeface="Georgia"/>
              </a:rPr>
              <a:t>Федеральная</a:t>
            </a:r>
            <a:r>
              <a:rPr dirty="0" sz="1800" spc="-4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 spc="-10">
                <a:solidFill>
                  <a:srgbClr val="073B64"/>
                </a:solidFill>
                <a:latin typeface="Georgia"/>
                <a:cs typeface="Georgia"/>
              </a:rPr>
              <a:t>образовательная</a:t>
            </a:r>
            <a:r>
              <a:rPr dirty="0" sz="1800" spc="-2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073B64"/>
                </a:solidFill>
                <a:latin typeface="Georgia"/>
                <a:cs typeface="Georgia"/>
              </a:rPr>
              <a:t>программа</a:t>
            </a:r>
            <a:r>
              <a:rPr dirty="0" sz="1800" spc="-1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 spc="-10">
                <a:solidFill>
                  <a:srgbClr val="073B64"/>
                </a:solidFill>
                <a:latin typeface="Georgia"/>
                <a:cs typeface="Georgia"/>
              </a:rPr>
              <a:t>дошкольного</a:t>
            </a:r>
            <a:r>
              <a:rPr dirty="0" sz="1800" spc="-3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 spc="-10">
                <a:solidFill>
                  <a:srgbClr val="073B64"/>
                </a:solidFill>
                <a:latin typeface="Georgia"/>
                <a:cs typeface="Georgia"/>
              </a:rPr>
              <a:t>образования </a:t>
            </a:r>
            <a:r>
              <a:rPr dirty="0" sz="1800">
                <a:solidFill>
                  <a:srgbClr val="073B64"/>
                </a:solidFill>
                <a:latin typeface="Georgia"/>
                <a:cs typeface="Georgia"/>
              </a:rPr>
              <a:t>и</a:t>
            </a:r>
            <a:r>
              <a:rPr dirty="0" sz="1800" spc="-4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 spc="-10">
                <a:solidFill>
                  <a:srgbClr val="073B64"/>
                </a:solidFill>
                <a:latin typeface="Georgia"/>
                <a:cs typeface="Georgia"/>
              </a:rPr>
              <a:t>Федеральный</a:t>
            </a:r>
            <a:r>
              <a:rPr dirty="0" sz="1800" spc="-3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 spc="-10">
                <a:solidFill>
                  <a:srgbClr val="073B64"/>
                </a:solidFill>
                <a:latin typeface="Georgia"/>
                <a:cs typeface="Georgia"/>
              </a:rPr>
              <a:t>государственный</a:t>
            </a:r>
            <a:r>
              <a:rPr dirty="0" sz="1800" spc="-4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073B64"/>
                </a:solidFill>
                <a:latin typeface="Georgia"/>
                <a:cs typeface="Georgia"/>
              </a:rPr>
              <a:t>стандарт</a:t>
            </a:r>
            <a:r>
              <a:rPr dirty="0" sz="1800" spc="-2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 spc="-10">
                <a:solidFill>
                  <a:srgbClr val="073B64"/>
                </a:solidFill>
                <a:latin typeface="Georgia"/>
                <a:cs typeface="Georgia"/>
              </a:rPr>
              <a:t>дошкольного</a:t>
            </a:r>
            <a:r>
              <a:rPr dirty="0" sz="1800" spc="-1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 spc="-10">
                <a:solidFill>
                  <a:srgbClr val="073B64"/>
                </a:solidFill>
                <a:latin typeface="Georgia"/>
                <a:cs typeface="Georgia"/>
              </a:rPr>
              <a:t>образования </a:t>
            </a:r>
            <a:r>
              <a:rPr dirty="0" sz="1800">
                <a:solidFill>
                  <a:srgbClr val="073B64"/>
                </a:solidFill>
                <a:latin typeface="Georgia"/>
                <a:cs typeface="Georgia"/>
              </a:rPr>
              <a:t>станут</a:t>
            </a:r>
            <a:r>
              <a:rPr dirty="0" sz="1800" spc="-5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073B64"/>
                </a:solidFill>
                <a:latin typeface="Georgia"/>
                <a:cs typeface="Georgia"/>
              </a:rPr>
              <a:t>основой</a:t>
            </a:r>
            <a:r>
              <a:rPr dirty="0" sz="1800" spc="-3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073B64"/>
                </a:solidFill>
                <a:latin typeface="Georgia"/>
                <a:cs typeface="Georgia"/>
              </a:rPr>
              <a:t>для</a:t>
            </a:r>
            <a:r>
              <a:rPr dirty="0" sz="1800" spc="-3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073B64"/>
                </a:solidFill>
                <a:latin typeface="Georgia"/>
                <a:cs typeface="Georgia"/>
              </a:rPr>
              <a:t>разработки</a:t>
            </a:r>
            <a:r>
              <a:rPr dirty="0" sz="1800" spc="-70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 spc="-10">
                <a:solidFill>
                  <a:srgbClr val="073B64"/>
                </a:solidFill>
                <a:latin typeface="Georgia"/>
                <a:cs typeface="Georgia"/>
              </a:rPr>
              <a:t>образовательных</a:t>
            </a:r>
            <a:r>
              <a:rPr dirty="0" sz="1800" spc="-3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>
                <a:solidFill>
                  <a:srgbClr val="073B64"/>
                </a:solidFill>
                <a:latin typeface="Georgia"/>
                <a:cs typeface="Georgia"/>
              </a:rPr>
              <a:t>программ</a:t>
            </a:r>
            <a:r>
              <a:rPr dirty="0" sz="1800" spc="-45">
                <a:solidFill>
                  <a:srgbClr val="073B64"/>
                </a:solidFill>
                <a:latin typeface="Georgia"/>
                <a:cs typeface="Georgia"/>
              </a:rPr>
              <a:t> </a:t>
            </a:r>
            <a:r>
              <a:rPr dirty="0" sz="1800" spc="-25">
                <a:solidFill>
                  <a:srgbClr val="073B64"/>
                </a:solidFill>
                <a:latin typeface="Georgia"/>
                <a:cs typeface="Georgia"/>
              </a:rPr>
              <a:t>ДОО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02585" y="500888"/>
            <a:ext cx="47701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Отличие</a:t>
            </a:r>
            <a:r>
              <a:rPr dirty="0" sz="2400" spc="-5"/>
              <a:t> </a:t>
            </a:r>
            <a:r>
              <a:rPr dirty="0" sz="2400"/>
              <a:t>ФОП</a:t>
            </a:r>
            <a:r>
              <a:rPr dirty="0" sz="2400" spc="-30"/>
              <a:t> </a:t>
            </a:r>
            <a:r>
              <a:rPr dirty="0" sz="2400"/>
              <a:t>ДО</a:t>
            </a:r>
            <a:r>
              <a:rPr dirty="0" sz="2400" spc="-25"/>
              <a:t> </a:t>
            </a:r>
            <a:r>
              <a:rPr dirty="0" sz="2400"/>
              <a:t>от</a:t>
            </a:r>
            <a:r>
              <a:rPr dirty="0" sz="2400" spc="-30"/>
              <a:t> </a:t>
            </a:r>
            <a:r>
              <a:rPr dirty="0" sz="2400"/>
              <a:t>ООП</a:t>
            </a:r>
            <a:r>
              <a:rPr dirty="0" sz="2400" spc="-20"/>
              <a:t> </a:t>
            </a:r>
            <a:r>
              <a:rPr dirty="0" sz="2400" spc="-25"/>
              <a:t>ДО</a:t>
            </a:r>
            <a:endParaRPr sz="2400"/>
          </a:p>
        </p:txBody>
      </p:sp>
      <p:sp>
        <p:nvSpPr>
          <p:cNvPr id="6" name="object 6" descr=""/>
          <p:cNvSpPr txBox="1"/>
          <p:nvPr/>
        </p:nvSpPr>
        <p:spPr>
          <a:xfrm>
            <a:off x="1050442" y="1079754"/>
            <a:ext cx="7421880" cy="481266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более</a:t>
            </a:r>
            <a:r>
              <a:rPr dirty="0" sz="2400" spc="-7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детализирована,</a:t>
            </a:r>
            <a:endParaRPr sz="2400">
              <a:latin typeface="Georgia"/>
              <a:cs typeface="Georgia"/>
            </a:endParaRPr>
          </a:p>
          <a:p>
            <a:pPr marL="299085" marR="427990" indent="-28702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рассчитана</a:t>
            </a:r>
            <a:r>
              <a:rPr dirty="0" sz="2400" spc="-6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на</a:t>
            </a:r>
            <a:r>
              <a:rPr dirty="0" sz="2400" spc="-7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дошкольное</a:t>
            </a:r>
            <a:r>
              <a:rPr dirty="0" sz="2400" spc="-6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воспитание</a:t>
            </a:r>
            <a:r>
              <a:rPr dirty="0" sz="2400" spc="-6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разных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возрастных</a:t>
            </a:r>
            <a:r>
              <a:rPr dirty="0" sz="2400" spc="-14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групп,</a:t>
            </a:r>
            <a:endParaRPr sz="24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направлена</a:t>
            </a:r>
            <a:r>
              <a:rPr dirty="0" sz="2400" spc="-10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на</a:t>
            </a:r>
            <a:r>
              <a:rPr dirty="0" sz="2400" spc="-10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воспитание</a:t>
            </a:r>
            <a:r>
              <a:rPr dirty="0" sz="2400" spc="-10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патриотических</a:t>
            </a:r>
            <a:r>
              <a:rPr dirty="0" sz="2400" spc="-7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5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endParaRPr sz="24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интернациональных</a:t>
            </a:r>
            <a:r>
              <a:rPr dirty="0" sz="2400" spc="-2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чувств,</a:t>
            </a:r>
            <a:endParaRPr sz="2400">
              <a:latin typeface="Georgia"/>
              <a:cs typeface="Georgia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сделан</a:t>
            </a:r>
            <a:r>
              <a:rPr dirty="0" sz="2400" spc="-6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акцент</a:t>
            </a:r>
            <a:r>
              <a:rPr dirty="0" sz="2400" spc="-5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на</a:t>
            </a:r>
            <a:r>
              <a:rPr dirty="0" sz="2400" spc="-6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правила</a:t>
            </a:r>
            <a:r>
              <a:rPr dirty="0" sz="2400" spc="-3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безопасного</a:t>
            </a:r>
            <a:r>
              <a:rPr dirty="0" sz="2400" spc="-4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поведения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в</a:t>
            </a:r>
            <a:r>
              <a:rPr dirty="0" sz="2400" spc="-9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различных</a:t>
            </a:r>
            <a:r>
              <a:rPr dirty="0" sz="2400" spc="-5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ситуациях,</a:t>
            </a:r>
            <a:endParaRPr sz="2400">
              <a:latin typeface="Georgia"/>
              <a:cs typeface="Georgia"/>
            </a:endParaRPr>
          </a:p>
          <a:p>
            <a:pPr marL="299085" marR="144780" indent="-28702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представлен</a:t>
            </a:r>
            <a:r>
              <a:rPr dirty="0" sz="2400" spc="-10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примерный</a:t>
            </a:r>
            <a:r>
              <a:rPr dirty="0" sz="2400" spc="-7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перечень</a:t>
            </a:r>
            <a:r>
              <a:rPr dirty="0" sz="2400" spc="-9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музыкальных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dirty="0" sz="2400" spc="-6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художественных</a:t>
            </a:r>
            <a:r>
              <a:rPr dirty="0" sz="2400" spc="-7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произведений</a:t>
            </a:r>
            <a:r>
              <a:rPr dirty="0" sz="2400" spc="-5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искусства,</a:t>
            </a:r>
            <a:endParaRPr sz="24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анимационных</a:t>
            </a:r>
            <a:r>
              <a:rPr dirty="0" sz="2400" spc="-2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dirty="0" sz="2400" spc="-3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кинематографических</a:t>
            </a:r>
            <a:endParaRPr sz="24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произведений</a:t>
            </a:r>
            <a:r>
              <a:rPr dirty="0" sz="2400" spc="-1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00200"/>
              <a:ext cx="9144000" cy="5105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8730" y="610946"/>
            <a:ext cx="28130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Разделы</a:t>
            </a:r>
            <a:r>
              <a:rPr dirty="0" sz="2800" spc="-160"/>
              <a:t> </a:t>
            </a:r>
            <a:r>
              <a:rPr dirty="0" sz="2800" spc="-20"/>
              <a:t>ФОП:</a:t>
            </a:r>
            <a:endParaRPr sz="2800"/>
          </a:p>
        </p:txBody>
      </p:sp>
      <p:sp>
        <p:nvSpPr>
          <p:cNvPr id="6" name="object 6" descr=""/>
          <p:cNvSpPr txBox="1"/>
          <p:nvPr/>
        </p:nvSpPr>
        <p:spPr>
          <a:xfrm>
            <a:off x="618540" y="1038224"/>
            <a:ext cx="7729855" cy="4998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583565" algn="l"/>
              </a:tabLst>
            </a:pPr>
            <a:r>
              <a:rPr dirty="0" sz="2800" spc="-10">
                <a:solidFill>
                  <a:srgbClr val="001F5F"/>
                </a:solidFill>
                <a:latin typeface="Georgia"/>
                <a:cs typeface="Georgia"/>
              </a:rPr>
              <a:t>целевой</a:t>
            </a:r>
            <a:endParaRPr sz="2800">
              <a:latin typeface="Georgia"/>
              <a:cs typeface="Georgia"/>
            </a:endParaRPr>
          </a:p>
          <a:p>
            <a:pPr marL="583565" indent="-570865">
              <a:lnSpc>
                <a:spcPct val="100000"/>
              </a:lnSpc>
              <a:buFont typeface="Arial MT"/>
              <a:buChar char="•"/>
              <a:tabLst>
                <a:tab pos="583565" algn="l"/>
              </a:tabLst>
            </a:pPr>
            <a:r>
              <a:rPr dirty="0" sz="2800" spc="-10">
                <a:solidFill>
                  <a:srgbClr val="001F5F"/>
                </a:solidFill>
                <a:latin typeface="Georgia"/>
                <a:cs typeface="Georgia"/>
              </a:rPr>
              <a:t>содержательный</a:t>
            </a:r>
            <a:endParaRPr sz="2800">
              <a:latin typeface="Georgia"/>
              <a:cs typeface="Georgia"/>
            </a:endParaRPr>
          </a:p>
          <a:p>
            <a:pPr marL="583565" indent="-570865">
              <a:lnSpc>
                <a:spcPct val="100000"/>
              </a:lnSpc>
              <a:buFont typeface="Arial MT"/>
              <a:buChar char="•"/>
              <a:tabLst>
                <a:tab pos="583565" algn="l"/>
              </a:tabLst>
            </a:pPr>
            <a:r>
              <a:rPr dirty="0" sz="2800" spc="-10">
                <a:solidFill>
                  <a:srgbClr val="001F5F"/>
                </a:solidFill>
                <a:latin typeface="Georgia"/>
                <a:cs typeface="Georgia"/>
              </a:rPr>
              <a:t>организационный</a:t>
            </a:r>
            <a:endParaRPr sz="2800">
              <a:latin typeface="Georgia"/>
              <a:cs typeface="Georgia"/>
            </a:endParaRPr>
          </a:p>
          <a:p>
            <a:pPr algn="ctr" marL="465455">
              <a:lnSpc>
                <a:spcPct val="100000"/>
              </a:lnSpc>
              <a:spcBef>
                <a:spcPts val="2165"/>
              </a:spcBef>
            </a:pPr>
            <a:r>
              <a:rPr dirty="0" sz="2800" b="1">
                <a:solidFill>
                  <a:srgbClr val="FF0000"/>
                </a:solidFill>
                <a:latin typeface="Georgia"/>
                <a:cs typeface="Georgia"/>
              </a:rPr>
              <a:t>В</a:t>
            </a:r>
            <a:r>
              <a:rPr dirty="0" sz="2800" spc="-80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800" b="1">
                <a:solidFill>
                  <a:srgbClr val="FF0000"/>
                </a:solidFill>
                <a:latin typeface="Georgia"/>
                <a:cs typeface="Georgia"/>
              </a:rPr>
              <a:t>структуру</a:t>
            </a:r>
            <a:r>
              <a:rPr dirty="0" sz="2800" spc="-60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800" b="1">
                <a:solidFill>
                  <a:srgbClr val="FF0000"/>
                </a:solidFill>
                <a:latin typeface="Georgia"/>
                <a:cs typeface="Georgia"/>
              </a:rPr>
              <a:t>ФОП</a:t>
            </a:r>
            <a:r>
              <a:rPr dirty="0" sz="2800" spc="-65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Georgia"/>
                <a:cs typeface="Georgia"/>
              </a:rPr>
              <a:t>входят: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28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федеральная</a:t>
            </a:r>
            <a:r>
              <a:rPr dirty="0" sz="2400" spc="-8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рабочая</a:t>
            </a:r>
            <a:r>
              <a:rPr dirty="0" sz="2400" spc="-7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программа</a:t>
            </a:r>
            <a:r>
              <a:rPr dirty="0" sz="2400" spc="-7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образования;</a:t>
            </a:r>
            <a:endParaRPr sz="24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федеральная</a:t>
            </a:r>
            <a:r>
              <a:rPr dirty="0" sz="2400" spc="-8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рабочая</a:t>
            </a:r>
            <a:r>
              <a:rPr dirty="0" sz="2400" spc="-7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программа</a:t>
            </a:r>
            <a:r>
              <a:rPr dirty="0" sz="2400" spc="-5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воспитания;</a:t>
            </a:r>
            <a:endParaRPr sz="24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программа</a:t>
            </a:r>
            <a:r>
              <a:rPr dirty="0" sz="2400" spc="-25">
                <a:solidFill>
                  <a:srgbClr val="001F5F"/>
                </a:solidFill>
                <a:latin typeface="Georgia"/>
                <a:cs typeface="Georgia"/>
              </a:rPr>
              <a:t> коррекционно-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развивающей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работы;</a:t>
            </a:r>
            <a:endParaRPr sz="2400">
              <a:latin typeface="Georgia"/>
              <a:cs typeface="Georgi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примерный</a:t>
            </a:r>
            <a:r>
              <a:rPr dirty="0" sz="2400" spc="-3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режим</a:t>
            </a:r>
            <a:r>
              <a:rPr dirty="0" sz="2400" spc="-4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dirty="0" sz="2400" spc="-6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распорядок</a:t>
            </a:r>
            <a:r>
              <a:rPr dirty="0" sz="2400" spc="-5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дня</a:t>
            </a:r>
            <a:r>
              <a:rPr dirty="0" sz="2400" spc="-6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в</a:t>
            </a:r>
            <a:r>
              <a:rPr dirty="0" sz="2400" spc="-7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дошкольной</a:t>
            </a:r>
            <a:endParaRPr sz="24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группе;</a:t>
            </a:r>
            <a:endParaRPr sz="2400">
              <a:latin typeface="Georgia"/>
              <a:cs typeface="Georgia"/>
            </a:endParaRPr>
          </a:p>
          <a:p>
            <a:pPr marL="299085" marR="32829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федеральный</a:t>
            </a:r>
            <a:r>
              <a:rPr dirty="0" sz="2400" spc="-6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календарный</a:t>
            </a:r>
            <a:r>
              <a:rPr dirty="0" sz="2400" spc="-5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>
                <a:solidFill>
                  <a:srgbClr val="001F5F"/>
                </a:solidFill>
                <a:latin typeface="Georgia"/>
                <a:cs typeface="Georgia"/>
              </a:rPr>
              <a:t>план</a:t>
            </a:r>
            <a:r>
              <a:rPr dirty="0" sz="2400" spc="-65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dirty="0" sz="2400" spc="-10">
                <a:solidFill>
                  <a:srgbClr val="001F5F"/>
                </a:solidFill>
                <a:latin typeface="Georgia"/>
                <a:cs typeface="Georgia"/>
              </a:rPr>
              <a:t>воспитательной работы.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581" rIns="0" bIns="0" rtlCol="0" vert="horz">
            <a:spAutoFit/>
          </a:bodyPr>
          <a:lstStyle/>
          <a:p>
            <a:pPr marL="1312545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Целевой</a:t>
            </a:r>
            <a:r>
              <a:rPr dirty="0" sz="2800" spc="-140"/>
              <a:t> </a:t>
            </a:r>
            <a:r>
              <a:rPr dirty="0" sz="2800" spc="-10"/>
              <a:t>раздел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1341119"/>
            <a:ext cx="8014716" cy="48234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Презентация PowerPoint</dc:title>
  <dcterms:created xsi:type="dcterms:W3CDTF">2023-12-04T07:27:34Z</dcterms:created>
  <dcterms:modified xsi:type="dcterms:W3CDTF">2023-12-04T07:27:34Z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2023-12-04T00:00:00Z</vt:filetime>
  </property>
  <property fmtid="{D5CDD505-2E9C-101B-9397-08002B2CF9AE}" pid="5" name="Producer">
    <vt:lpwstr>Microsoft® PowerPoint® 2013</vt:lpwstr>
  </property>
</Properties>
</file>