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6" r:id="rId2"/>
    <p:sldId id="266" r:id="rId3"/>
    <p:sldId id="258" r:id="rId4"/>
    <p:sldId id="290" r:id="rId5"/>
    <p:sldId id="261" r:id="rId6"/>
    <p:sldId id="274" r:id="rId7"/>
    <p:sldId id="270" r:id="rId8"/>
    <p:sldId id="271" r:id="rId9"/>
    <p:sldId id="288" r:id="rId10"/>
    <p:sldId id="278" r:id="rId11"/>
    <p:sldId id="286" r:id="rId12"/>
    <p:sldId id="280" r:id="rId13"/>
    <p:sldId id="289" r:id="rId14"/>
    <p:sldId id="268" r:id="rId15"/>
    <p:sldId id="292" r:id="rId16"/>
    <p:sldId id="291" r:id="rId17"/>
    <p:sldId id="282" r:id="rId18"/>
    <p:sldId id="272" r:id="rId19"/>
    <p:sldId id="284" r:id="rId20"/>
    <p:sldId id="269" r:id="rId21"/>
    <p:sldId id="28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099" autoAdjust="0"/>
  </p:normalViewPr>
  <p:slideViewPr>
    <p:cSldViewPr>
      <p:cViewPr varScale="1">
        <p:scale>
          <a:sx n="61" d="100"/>
          <a:sy n="6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29.05.2024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29.05.2024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29.05.2024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29.05.2024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29.05.2024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5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476672"/>
            <a:ext cx="7817522" cy="1237816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5214950"/>
            <a:ext cx="7243786" cy="1357322"/>
          </a:xfrm>
        </p:spPr>
        <p:txBody>
          <a:bodyPr>
            <a:normAutofit fontScale="40000" lnSpcReduction="20000"/>
          </a:bodyPr>
          <a:lstStyle/>
          <a:p>
            <a:r>
              <a:rPr lang="ru-RU" sz="7200" dirty="0" smtClean="0">
                <a:solidFill>
                  <a:schemeClr val="tx1"/>
                </a:solidFill>
              </a:rPr>
              <a:t>Воронцова  Ирина Александровна</a:t>
            </a:r>
          </a:p>
          <a:p>
            <a:r>
              <a:rPr lang="ru-RU" sz="4500" dirty="0" smtClean="0">
                <a:solidFill>
                  <a:schemeClr val="tx1"/>
                </a:solidFill>
              </a:rPr>
              <a:t>                                                               Высшая категория</a:t>
            </a:r>
          </a:p>
          <a:p>
            <a:endParaRPr lang="ru-RU" sz="4500" dirty="0" smtClean="0">
              <a:solidFill>
                <a:schemeClr val="tx1"/>
              </a:solidFill>
            </a:endParaRPr>
          </a:p>
          <a:p>
            <a:r>
              <a:rPr lang="ru-RU" sz="4500" dirty="0" smtClean="0">
                <a:solidFill>
                  <a:schemeClr val="tx1"/>
                </a:solidFill>
              </a:rPr>
              <a:t>                                                </a:t>
            </a:r>
            <a:r>
              <a:rPr lang="ru-RU" sz="4500" dirty="0" smtClean="0">
                <a:solidFill>
                  <a:schemeClr val="tx1"/>
                </a:solidFill>
              </a:rPr>
              <a:t>2024 </a:t>
            </a:r>
            <a:r>
              <a:rPr lang="ru-RU" sz="4500" dirty="0" err="1" smtClean="0">
                <a:solidFill>
                  <a:schemeClr val="tx1"/>
                </a:solidFill>
              </a:rPr>
              <a:t>гг</a:t>
            </a:r>
            <a:endParaRPr lang="ru-RU" sz="45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1500174"/>
            <a:ext cx="75724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«Развитие диалогической речи через познавательно- исследовательскую деятельность   детей  младшего дошкольного возраста»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357166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dirty="0" smtClean="0"/>
              <a:t>Муниципальное дошкольное образовательное   учреждение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dirty="0" smtClean="0"/>
              <a:t>«Детский сад № 8» г. Кольчугино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877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32656"/>
            <a:ext cx="7723142" cy="73889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Словесные игры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1266" name="Picture 2" descr="C:\Users\User\Desktop\мл гр\IMG-20240519-WA007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1071546"/>
            <a:ext cx="4143403" cy="5500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User\Desktop\мл гр\IMG-20240527-WA00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071546"/>
            <a:ext cx="4316407" cy="5500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1259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32656"/>
            <a:ext cx="7723142" cy="52457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Описательный рассказ по схеме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2291" name="Picture 3" descr="C:\Users\User\Desktop\мл гр\IMG-20240519-WA00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071546"/>
            <a:ext cx="3929090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2" name="Picture 4" descr="C:\Users\User\Desktop\мл гр\IMG-20240519-WA01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857628"/>
            <a:ext cx="4000528" cy="300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User\Desktop\мл гр\IMG-20240517-WA001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071546"/>
            <a:ext cx="4143379" cy="5786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1259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32656"/>
            <a:ext cx="7723142" cy="12389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Речевые ситуации, направленные на формирование навыков составления диалогов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User\Desktop\мл гр\IMG-20240521-WA001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71612"/>
            <a:ext cx="3714776" cy="5072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User\Desktop\мл гр\IMG-20240521-WA0016.jpg"/>
          <p:cNvPicPr>
            <a:picLocks noChangeAspect="1" noChangeArrowheads="1"/>
          </p:cNvPicPr>
          <p:nvPr/>
        </p:nvPicPr>
        <p:blipFill>
          <a:blip r:embed="rId3" cstate="print"/>
          <a:srcRect r="20339"/>
          <a:stretch>
            <a:fillRect/>
          </a:stretch>
        </p:blipFill>
        <p:spPr bwMode="auto">
          <a:xfrm>
            <a:off x="4286248" y="1571612"/>
            <a:ext cx="4286280" cy="4929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1259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32656"/>
            <a:ext cx="7723142" cy="66745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Свободная деятельность детей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User\Desktop\мл гр\IMG-20240519-WA006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142984"/>
            <a:ext cx="2687576" cy="535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User\Desktop\мл гр\IMG-20240519-WA00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1142984"/>
            <a:ext cx="2928926" cy="535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Users\User\Desktop\мл гр\IMG-20240519-WA00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1142984"/>
            <a:ext cx="2714564" cy="535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1259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214290"/>
            <a:ext cx="714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/>
              <a:t>Сюжетно- ролевые игры</a:t>
            </a:r>
            <a:endParaRPr lang="ru-RU" sz="3600" dirty="0"/>
          </a:p>
        </p:txBody>
      </p:sp>
      <p:pic>
        <p:nvPicPr>
          <p:cNvPr id="3074" name="Picture 2" descr="C:\Users\User\Desktop\мл гр\1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66884">
            <a:off x="307153" y="898683"/>
            <a:ext cx="3429024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User\Desktop\мл гр\1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13305">
            <a:off x="4786314" y="4000480"/>
            <a:ext cx="3471874" cy="2714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User\Desktop\мл гр\IMG-20240519-WA00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70291">
            <a:off x="4857752" y="928670"/>
            <a:ext cx="3429024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C:\Users\User\Desktop\мл гр\IMG-20240519-WA009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084073">
            <a:off x="428596" y="4000480"/>
            <a:ext cx="3500462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1146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214290"/>
            <a:ext cx="714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/>
              <a:t>Игры- инсценировки</a:t>
            </a:r>
            <a:endParaRPr lang="ru-RU" sz="3600" dirty="0"/>
          </a:p>
        </p:txBody>
      </p:sp>
      <p:pic>
        <p:nvPicPr>
          <p:cNvPr id="5122" name="Picture 2" descr="C:\Users\User\Desktop\мл гр\IMG-20240519-WA01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928670"/>
            <a:ext cx="4000528" cy="469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C:\Users\User\Desktop\мл гр\IMG-20240519-WA01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857232"/>
            <a:ext cx="3571900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User\Desktop\мл гр\IMG-20240519-WA01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3714752"/>
            <a:ext cx="4786346" cy="3143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1146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214290"/>
            <a:ext cx="714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/>
              <a:t>Дидактические игры</a:t>
            </a:r>
            <a:endParaRPr lang="ru-RU" sz="3600" dirty="0"/>
          </a:p>
        </p:txBody>
      </p:sp>
      <p:pic>
        <p:nvPicPr>
          <p:cNvPr id="4098" name="Picture 2" descr="C:\Users\User\Desktop\мл гр\IMG-20240519-WA00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08"/>
            <a:ext cx="4000528" cy="5857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Users\User\Desktop\мл гр\IMG-20240527-WA00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857232"/>
            <a:ext cx="4286280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User\Desktop\мл гр\IMG-20240527-WA00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3929066"/>
            <a:ext cx="4286280" cy="2928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1146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214290"/>
            <a:ext cx="714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/>
              <a:t>   Подвижные  игры</a:t>
            </a:r>
            <a:endParaRPr lang="ru-RU" sz="3600" dirty="0"/>
          </a:p>
        </p:txBody>
      </p:sp>
      <p:pic>
        <p:nvPicPr>
          <p:cNvPr id="3074" name="Picture 2" descr="C:\Users\User\Desktop\мл гр\IMG-20240526-WA0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000108"/>
            <a:ext cx="4143404" cy="56436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8" name="Picture 2" descr="C:\Users\User\Desktop\мл гр\IMG-20240516-WA0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857232"/>
            <a:ext cx="4214842" cy="57864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1146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214290"/>
            <a:ext cx="850112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Приёмы исследовательской деятельности:  опыты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194" name="Picture 2" descr="C:\Users\User\Desktop\мл гр\IMG-20240519-WA010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357298"/>
            <a:ext cx="3714776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 descr="C:\Users\User\Desktop\мл гр\IMG-20240519-WA010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428736"/>
            <a:ext cx="3657600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C:\Users\User\Desktop\мл гр\IMG-20240519-WA01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929066"/>
            <a:ext cx="3786214" cy="2690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7" name="Picture 5" descr="C:\Users\User\Desktop\мл гр\IMG-20240519-WA01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3929066"/>
            <a:ext cx="3643338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3929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214290"/>
            <a:ext cx="850112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Приёмы исследовательской деятельности:  опыты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220" name="Picture 4" descr="C:\Users\User\Desktop\мл гр\IMG-20240519-WA009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85860"/>
            <a:ext cx="3643338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1" name="Picture 5" descr="C:\Users\User\Desktop\мл гр\IMG-20240519-WA01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071942"/>
            <a:ext cx="3571900" cy="2786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2" name="Picture 6" descr="C:\Users\User\Desktop\мл гр\22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000504"/>
            <a:ext cx="3629030" cy="2643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C:\Users\User\Desktop\мл гр\17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1285860"/>
            <a:ext cx="3519494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3929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3950" y="371493"/>
            <a:ext cx="8291264" cy="5578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</a:rPr>
              <a:t>Особенности  развития  речи  детей  </a:t>
            </a:r>
            <a:r>
              <a:rPr lang="ru-RU" b="1" dirty="0" smtClean="0">
                <a:solidFill>
                  <a:prstClr val="black"/>
                </a:solidFill>
              </a:rPr>
              <a:t/>
            </a:r>
            <a:br>
              <a:rPr lang="ru-RU" b="1" dirty="0" smtClean="0">
                <a:solidFill>
                  <a:prstClr val="black"/>
                </a:solidFill>
              </a:rPr>
            </a:br>
            <a:r>
              <a:rPr lang="ru-RU" b="1" dirty="0" smtClean="0">
                <a:solidFill>
                  <a:prstClr val="black"/>
                </a:solidFill>
              </a:rPr>
              <a:t>3-4 </a:t>
            </a:r>
            <a:r>
              <a:rPr lang="ru-RU" b="1" dirty="0">
                <a:solidFill>
                  <a:prstClr val="black"/>
                </a:solidFill>
              </a:rPr>
              <a:t>лет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9816" y="1377497"/>
            <a:ext cx="28803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НЕТОЧНОЕ УПОТРЕБЛЕНИЕ ПАДЕЖНЫХ ОКОНЧАНИЙ И ПРЕДЛОГОВ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71655" y="3326997"/>
            <a:ext cx="23762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НЕ МОГУТ СОСТАВИТЬ РАССКАЗ ИЗ СВЯЗНЫХ ПРЕДЛОЖЕНИЙ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75556" y="5593874"/>
            <a:ext cx="36724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НАЗВАНИЕ ПРЕДМЕТОВ ЗАМЕНЯЮТ МЕСТОИМЕНИЯМИ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372198" y="1154629"/>
            <a:ext cx="25922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ИСПОЛЬЗУЮТ В РЕЧИ НЕПОЛНЫЕ, НЕОПРЕДЕЛЕННО-ЛИЧНЫЕ ПРЕДЛОЖЕНИЯ, СОСТОЯЩИЕ ИЗ ОДНОГО СКАЗУЕМОГО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376564" y="5532985"/>
            <a:ext cx="43204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УРОВЕНЬ РЕЧЕВОГО РАЗВИТИЯ ЗАВИСИТ ОТ УРОВНЯ РАЗВИТИЯ ОБЩЕНИЯ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 rot="10800000" flipV="1">
            <a:off x="6409267" y="4042493"/>
            <a:ext cx="25202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РЕЧЬ ТО СИТУАТИВНАЯ ТО </a:t>
            </a:r>
            <a:r>
              <a:rPr lang="ru-RU" dirty="0" smtClean="0"/>
              <a:t>КОНТЕКСТНАЯ</a:t>
            </a:r>
            <a:endParaRPr lang="ru-RU" dirty="0"/>
          </a:p>
        </p:txBody>
      </p:sp>
      <p:cxnSp>
        <p:nvCxnSpPr>
          <p:cNvPr id="24" name="Прямая со стрелкой 23"/>
          <p:cNvCxnSpPr/>
          <p:nvPr/>
        </p:nvCxnSpPr>
        <p:spPr>
          <a:xfrm flipH="1" flipV="1">
            <a:off x="2411760" y="2002079"/>
            <a:ext cx="648072" cy="9059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2036640" y="3565046"/>
            <a:ext cx="1152128" cy="9094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>
            <a:off x="2747919" y="4930482"/>
            <a:ext cx="576064" cy="41107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V="1">
            <a:off x="5796135" y="2720897"/>
            <a:ext cx="576063" cy="1607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5708040" y="4050141"/>
            <a:ext cx="664158" cy="10866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>
            <a:off x="5398750" y="4702610"/>
            <a:ext cx="720080" cy="6460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https://lit-yaz.ru/pars_docs/refs/70/69644/69644_html_7119d4bb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102" y="1031105"/>
            <a:ext cx="3701008" cy="37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00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214291"/>
            <a:ext cx="79296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/>
              <a:t>«</a:t>
            </a:r>
            <a:r>
              <a:rPr lang="ru-RU" sz="3600" b="1" i="1" dirty="0" smtClean="0"/>
              <a:t>Погружение» в краски, звуки, запахи и образы природы</a:t>
            </a:r>
            <a:endParaRPr lang="ru-RU" sz="3600" dirty="0"/>
          </a:p>
        </p:txBody>
      </p:sp>
      <p:pic>
        <p:nvPicPr>
          <p:cNvPr id="10242" name="Picture 2" descr="C:\Users\User\Desktop\мл гр\IMG-20240519-WA00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357298"/>
            <a:ext cx="2857488" cy="2643206"/>
          </a:xfrm>
          <a:prstGeom prst="rect">
            <a:avLst/>
          </a:prstGeom>
          <a:noFill/>
        </p:spPr>
      </p:pic>
      <p:pic>
        <p:nvPicPr>
          <p:cNvPr id="10243" name="Picture 3" descr="C:\Users\User\Desktop\мл гр\IMG-20240519-WA00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1500174"/>
            <a:ext cx="3929090" cy="2476464"/>
          </a:xfrm>
          <a:prstGeom prst="rect">
            <a:avLst/>
          </a:prstGeom>
          <a:noFill/>
        </p:spPr>
      </p:pic>
      <p:pic>
        <p:nvPicPr>
          <p:cNvPr id="10244" name="Picture 4" descr="C:\Users\User\Desktop\мл гр\IMG-20240519-WA00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214818"/>
            <a:ext cx="3000396" cy="2357454"/>
          </a:xfrm>
          <a:prstGeom prst="rect">
            <a:avLst/>
          </a:prstGeom>
          <a:noFill/>
        </p:spPr>
      </p:pic>
      <p:pic>
        <p:nvPicPr>
          <p:cNvPr id="10245" name="Picture 5" descr="C:\Users\User\Desktop\мл гр\3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3786190"/>
            <a:ext cx="2071702" cy="2928958"/>
          </a:xfrm>
          <a:prstGeom prst="rect">
            <a:avLst/>
          </a:prstGeom>
          <a:noFill/>
        </p:spPr>
      </p:pic>
      <p:pic>
        <p:nvPicPr>
          <p:cNvPr id="10246" name="Picture 6" descr="C:\Users\User\Desktop\мл гр\IMG-20240519-WA007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72132" y="4071942"/>
            <a:ext cx="2786082" cy="2571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4612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74676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Результативность детской деятельности по группе №3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2800" b="1" i="1" dirty="0" smtClean="0">
              <a:latin typeface="Arial Unicode MS" pitchFamily="34" charset="-128"/>
            </a:endParaRPr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58" y="1397000"/>
          <a:ext cx="8286808" cy="524671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8286808"/>
              </a:tblGrid>
              <a:tr h="3111756">
                <a:tc>
                  <a:txBody>
                    <a:bodyPr/>
                    <a:lstStyle/>
                    <a:p>
                      <a:r>
                        <a:rPr lang="ru-RU" dirty="0" smtClean="0"/>
                        <a:t>Уровень </a:t>
                      </a:r>
                    </a:p>
                    <a:p>
                      <a:r>
                        <a:rPr lang="ru-RU" dirty="0" smtClean="0"/>
                        <a:t>детской</a:t>
                      </a:r>
                    </a:p>
                    <a:p>
                      <a:r>
                        <a:rPr lang="ru-RU" dirty="0" smtClean="0"/>
                        <a:t> деятельности</a:t>
                      </a:r>
                    </a:p>
                    <a:p>
                      <a:r>
                        <a:rPr lang="ru-RU" dirty="0" smtClean="0"/>
                        <a:t>           </a:t>
                      </a:r>
                    </a:p>
                    <a:p>
                      <a:r>
                        <a:rPr lang="ru-RU" baseline="0" dirty="0" smtClean="0"/>
                        <a:t>         </a:t>
                      </a:r>
                      <a:r>
                        <a:rPr lang="ru-RU" dirty="0" smtClean="0"/>
                        <a:t> %</a:t>
                      </a:r>
                      <a:endParaRPr lang="ru-RU" dirty="0"/>
                    </a:p>
                  </a:txBody>
                  <a:tcPr/>
                </a:tc>
              </a:tr>
              <a:tr h="764719">
                <a:tc>
                  <a:txBody>
                    <a:bodyPr/>
                    <a:lstStyle/>
                    <a:p>
                      <a:r>
                        <a:rPr lang="ru-RU" dirty="0" smtClean="0"/>
                        <a:t>Высокий</a:t>
                      </a:r>
                      <a:endParaRPr lang="ru-RU" dirty="0"/>
                    </a:p>
                  </a:txBody>
                  <a:tcPr/>
                </a:tc>
              </a:tr>
              <a:tr h="818648"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Средний</a:t>
                      </a:r>
                      <a:endParaRPr lang="ru-RU" dirty="0"/>
                    </a:p>
                  </a:txBody>
                  <a:tcPr/>
                </a:tc>
              </a:tr>
              <a:tr h="551587">
                <a:tc>
                  <a:txBody>
                    <a:bodyPr/>
                    <a:lstStyle/>
                    <a:p>
                      <a:r>
                        <a:rPr lang="ru-RU" dirty="0" smtClean="0"/>
                        <a:t>Низкий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357422" y="1428736"/>
          <a:ext cx="6215106" cy="500066"/>
        </p:xfrm>
        <a:graphic>
          <a:graphicData uri="http://schemas.openxmlformats.org/drawingml/2006/table">
            <a:tbl>
              <a:tblPr/>
              <a:tblGrid>
                <a:gridCol w="6215106"/>
              </a:tblGrid>
              <a:tr h="500066"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         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Образовательные области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643306" y="1928802"/>
          <a:ext cx="1143008" cy="4754880"/>
        </p:xfrm>
        <a:graphic>
          <a:graphicData uri="http://schemas.openxmlformats.org/drawingml/2006/table">
            <a:tbl>
              <a:tblPr/>
              <a:tblGrid>
                <a:gridCol w="1143008"/>
              </a:tblGrid>
              <a:tr h="4714908">
                <a:tc>
                  <a:txBody>
                    <a:bodyPr/>
                    <a:lstStyle/>
                    <a:p>
                      <a:r>
                        <a:rPr lang="ru-RU" dirty="0" err="1" smtClean="0">
                          <a:solidFill>
                            <a:schemeClr val="bg1"/>
                          </a:solidFill>
                        </a:rPr>
                        <a:t>Социально-</a:t>
                      </a:r>
                      <a:r>
                        <a:rPr lang="ru-RU" baseline="0" dirty="0" err="1" smtClean="0">
                          <a:solidFill>
                            <a:schemeClr val="bg1"/>
                          </a:solidFill>
                        </a:rPr>
                        <a:t>комму-никативное</a:t>
                      </a:r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baseline="0" dirty="0" err="1" smtClean="0">
                          <a:solidFill>
                            <a:schemeClr val="bg1"/>
                          </a:solidFill>
                        </a:rPr>
                        <a:t>разви-тие</a:t>
                      </a:r>
                      <a:endParaRPr lang="ru-RU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 smtClean="0"/>
                        <a:t>Н.г    К.г</a:t>
                      </a:r>
                    </a:p>
                    <a:p>
                      <a:endParaRPr lang="ru-RU" baseline="0" dirty="0" smtClean="0"/>
                    </a:p>
                    <a:p>
                      <a:endParaRPr lang="ru-RU" baseline="0" dirty="0" smtClean="0"/>
                    </a:p>
                    <a:p>
                      <a:r>
                        <a:rPr lang="ru-RU" baseline="0" dirty="0" smtClean="0"/>
                        <a:t>-           -</a:t>
                      </a:r>
                    </a:p>
                    <a:p>
                      <a:endParaRPr lang="ru-RU" baseline="0" dirty="0" smtClean="0"/>
                    </a:p>
                    <a:p>
                      <a:endParaRPr lang="ru-RU" baseline="0" dirty="0" smtClean="0"/>
                    </a:p>
                    <a:p>
                      <a:pPr>
                        <a:buFontTx/>
                        <a:buNone/>
                      </a:pPr>
                      <a:r>
                        <a:rPr lang="ru-RU" baseline="0" dirty="0" smtClean="0"/>
                        <a:t>33     65           </a:t>
                      </a:r>
                      <a:endParaRPr lang="ru-RU" dirty="0" smtClean="0"/>
                    </a:p>
                    <a:p>
                      <a:pPr marL="342900" indent="-342900">
                        <a:buFontTx/>
                        <a:buAutoNum type="arabicPlain" startAt="33"/>
                      </a:pPr>
                      <a:endParaRPr lang="ru-RU" dirty="0" smtClean="0"/>
                    </a:p>
                    <a:p>
                      <a:pPr marL="342900" indent="-342900">
                        <a:buFontTx/>
                        <a:buNone/>
                      </a:pPr>
                      <a:endParaRPr lang="ru-RU" dirty="0" smtClean="0"/>
                    </a:p>
                    <a:p>
                      <a:pPr marL="342900" indent="-342900">
                        <a:buFontTx/>
                        <a:buNone/>
                      </a:pPr>
                      <a:r>
                        <a:rPr lang="ru-RU" dirty="0" smtClean="0"/>
                        <a:t>67       35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6000760" y="1928802"/>
          <a:ext cx="1285884" cy="4754880"/>
        </p:xfrm>
        <a:graphic>
          <a:graphicData uri="http://schemas.openxmlformats.org/drawingml/2006/table">
            <a:tbl>
              <a:tblPr/>
              <a:tblGrid>
                <a:gridCol w="1285884"/>
              </a:tblGrid>
              <a:tr h="4714908">
                <a:tc>
                  <a:txBody>
                    <a:bodyPr/>
                    <a:lstStyle/>
                    <a:p>
                      <a:r>
                        <a:rPr lang="ru-RU" dirty="0" err="1" smtClean="0">
                          <a:solidFill>
                            <a:schemeClr val="bg1"/>
                          </a:solidFill>
                        </a:rPr>
                        <a:t>Художественно-эстетичес-кое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 развитие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Н.г      К.г 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pPr>
                        <a:buFontTx/>
                        <a:buChar char="-"/>
                      </a:pPr>
                      <a:r>
                        <a:rPr lang="ru-RU" dirty="0" smtClean="0"/>
                        <a:t>             -  </a:t>
                      </a:r>
                    </a:p>
                    <a:p>
                      <a:pPr>
                        <a:buFontTx/>
                        <a:buNone/>
                      </a:pPr>
                      <a:endParaRPr lang="ru-RU" dirty="0" smtClean="0"/>
                    </a:p>
                    <a:p>
                      <a:pPr>
                        <a:buFontTx/>
                        <a:buNone/>
                      </a:pPr>
                      <a:endParaRPr lang="ru-RU" dirty="0" smtClean="0"/>
                    </a:p>
                    <a:p>
                      <a:pPr marL="342900" indent="-342900">
                        <a:buFontTx/>
                        <a:buAutoNum type="arabicPlain" startAt="57"/>
                      </a:pPr>
                      <a:r>
                        <a:rPr lang="ru-RU" dirty="0" smtClean="0"/>
                        <a:t>       87 </a:t>
                      </a:r>
                    </a:p>
                    <a:p>
                      <a:pPr marL="342900" indent="-342900">
                        <a:buFontTx/>
                        <a:buAutoNum type="arabicPlain" startAt="57"/>
                      </a:pPr>
                      <a:endParaRPr lang="ru-RU" dirty="0" smtClean="0"/>
                    </a:p>
                    <a:p>
                      <a:pPr marL="342900" indent="-342900">
                        <a:buFontTx/>
                        <a:buAutoNum type="arabicPlain" startAt="57"/>
                      </a:pPr>
                      <a:endParaRPr lang="ru-RU" dirty="0" smtClean="0"/>
                    </a:p>
                    <a:p>
                      <a:pPr marL="342900" indent="-342900">
                        <a:buFontTx/>
                        <a:buNone/>
                      </a:pPr>
                      <a:r>
                        <a:rPr lang="ru-RU" dirty="0" smtClean="0"/>
                        <a:t>43        13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7286644" y="1928802"/>
          <a:ext cx="1285884" cy="4754880"/>
        </p:xfrm>
        <a:graphic>
          <a:graphicData uri="http://schemas.openxmlformats.org/drawingml/2006/table">
            <a:tbl>
              <a:tblPr/>
              <a:tblGrid>
                <a:gridCol w="1285884"/>
              </a:tblGrid>
              <a:tr h="4714908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Речевое развитие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Н.г      К.г 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pPr>
                        <a:buFontTx/>
                        <a:buChar char="-"/>
                      </a:pPr>
                      <a:r>
                        <a:rPr lang="ru-RU" dirty="0" smtClean="0"/>
                        <a:t>              -</a:t>
                      </a:r>
                    </a:p>
                    <a:p>
                      <a:pPr>
                        <a:buFontTx/>
                        <a:buChar char="-"/>
                      </a:pPr>
                      <a:endParaRPr lang="ru-RU" dirty="0" smtClean="0"/>
                    </a:p>
                    <a:p>
                      <a:pPr>
                        <a:buFontTx/>
                        <a:buChar char="-"/>
                      </a:pPr>
                      <a:endParaRPr lang="ru-RU" dirty="0" smtClean="0"/>
                    </a:p>
                    <a:p>
                      <a:pPr marL="342900" indent="-342900">
                        <a:buFontTx/>
                        <a:buAutoNum type="arabicPlain" startAt="33"/>
                      </a:pPr>
                      <a:r>
                        <a:rPr lang="ru-RU" dirty="0" smtClean="0"/>
                        <a:t>       61 </a:t>
                      </a:r>
                    </a:p>
                    <a:p>
                      <a:pPr marL="342900" indent="-342900">
                        <a:buFontTx/>
                        <a:buAutoNum type="arabicPlain" startAt="33"/>
                      </a:pPr>
                      <a:endParaRPr lang="ru-RU" dirty="0" smtClean="0"/>
                    </a:p>
                    <a:p>
                      <a:pPr marL="342900" indent="-342900">
                        <a:buFontTx/>
                        <a:buAutoNum type="arabicPlain" startAt="33"/>
                      </a:pPr>
                      <a:endParaRPr lang="ru-RU" dirty="0" smtClean="0"/>
                    </a:p>
                    <a:p>
                      <a:pPr marL="342900" indent="-342900">
                        <a:buFontTx/>
                        <a:buNone/>
                      </a:pPr>
                      <a:r>
                        <a:rPr lang="ru-RU" dirty="0" smtClean="0"/>
                        <a:t>67         39 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4786314" y="1928802"/>
          <a:ext cx="1214446" cy="4754880"/>
        </p:xfrm>
        <a:graphic>
          <a:graphicData uri="http://schemas.openxmlformats.org/drawingml/2006/table">
            <a:tbl>
              <a:tblPr/>
              <a:tblGrid>
                <a:gridCol w="1214446"/>
              </a:tblGrid>
              <a:tr h="471488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Физическое развитие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Н.г     К.г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pPr>
                        <a:buFontTx/>
                        <a:buChar char="-"/>
                      </a:pPr>
                      <a:r>
                        <a:rPr lang="ru-RU" dirty="0" smtClean="0"/>
                        <a:t>            -</a:t>
                      </a:r>
                    </a:p>
                    <a:p>
                      <a:pPr>
                        <a:buFontTx/>
                        <a:buChar char="-"/>
                      </a:pPr>
                      <a:endParaRPr lang="ru-RU" dirty="0" smtClean="0"/>
                    </a:p>
                    <a:p>
                      <a:pPr>
                        <a:buFontTx/>
                        <a:buChar char="-"/>
                      </a:pPr>
                      <a:endParaRPr lang="ru-RU" dirty="0" smtClean="0"/>
                    </a:p>
                    <a:p>
                      <a:pPr marL="342900" indent="-342900">
                        <a:buFontTx/>
                        <a:buAutoNum type="arabicPlain" startAt="76"/>
                      </a:pPr>
                      <a:r>
                        <a:rPr lang="ru-RU" dirty="0" smtClean="0"/>
                        <a:t>   100   </a:t>
                      </a:r>
                    </a:p>
                    <a:p>
                      <a:pPr marL="342900" indent="-342900">
                        <a:buFontTx/>
                        <a:buNone/>
                      </a:pPr>
                      <a:r>
                        <a:rPr lang="ru-RU" dirty="0" smtClean="0"/>
                        <a:t>  </a:t>
                      </a:r>
                    </a:p>
                    <a:p>
                      <a:pPr>
                        <a:buFontTx/>
                        <a:buChar char="-"/>
                      </a:pPr>
                      <a:endParaRPr lang="ru-RU" dirty="0" smtClean="0"/>
                    </a:p>
                    <a:p>
                      <a:pPr marL="342900" indent="-342900">
                        <a:buFontTx/>
                        <a:buNone/>
                      </a:pPr>
                      <a:r>
                        <a:rPr lang="ru-RU" dirty="0" smtClean="0"/>
                        <a:t> 24         0 </a:t>
                      </a:r>
                      <a:r>
                        <a:rPr lang="ru-RU" baseline="0" dirty="0" smtClean="0"/>
                        <a:t>          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2357422" y="1928802"/>
          <a:ext cx="1285884" cy="4754880"/>
        </p:xfrm>
        <a:graphic>
          <a:graphicData uri="http://schemas.openxmlformats.org/drawingml/2006/table">
            <a:tbl>
              <a:tblPr/>
              <a:tblGrid>
                <a:gridCol w="1285884"/>
              </a:tblGrid>
              <a:tr h="4688302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Познавательное развитие</a:t>
                      </a:r>
                    </a:p>
                    <a:p>
                      <a:endParaRPr lang="ru-RU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ru-RU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ru-RU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ru-RU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Н.г</a:t>
                      </a:r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     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К.г   </a:t>
                      </a:r>
                    </a:p>
                    <a:p>
                      <a:endParaRPr lang="ru-RU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           - </a:t>
                      </a:r>
                    </a:p>
                    <a:p>
                      <a:pPr>
                        <a:buFontTx/>
                        <a:buChar char="-"/>
                      </a:pPr>
                      <a:endParaRPr lang="ru-RU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FontTx/>
                        <a:buChar char="-"/>
                      </a:pPr>
                      <a:endParaRPr lang="ru-RU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>
                        <a:buFontTx/>
                        <a:buAutoNum type="arabicPlain" startAt="43"/>
                      </a:pP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    78       </a:t>
                      </a:r>
                    </a:p>
                    <a:p>
                      <a:pPr marL="342900" indent="-342900">
                        <a:buFontTx/>
                        <a:buAutoNum type="arabicPlain" startAt="43"/>
                      </a:pPr>
                      <a:endParaRPr lang="ru-RU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>
                        <a:buFontTx/>
                        <a:buNone/>
                      </a:pPr>
                      <a:endParaRPr lang="ru-RU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FontTx/>
                        <a:buNone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57       22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683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ьная выноска 8"/>
          <p:cNvSpPr/>
          <p:nvPr/>
        </p:nvSpPr>
        <p:spPr>
          <a:xfrm rot="698907">
            <a:off x="4683541" y="77752"/>
            <a:ext cx="3844633" cy="2657204"/>
          </a:xfrm>
          <a:prstGeom prst="wedgeEllipseCallout">
            <a:avLst>
              <a:gd name="adj1" fmla="val 47644"/>
              <a:gd name="adj2" fmla="val 7198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ОТВЕТНОЙ </a:t>
            </a:r>
            <a:r>
              <a:rPr lang="ru-RU" dirty="0">
                <a:solidFill>
                  <a:schemeClr val="tx1"/>
                </a:solidFill>
              </a:rPr>
              <a:t>ФРАЗОЙ И ПРОИСХОДИТ ПОСТОЯННАЯ СМЕНА РОЛЕЙ</a:t>
            </a:r>
          </a:p>
        </p:txBody>
      </p:sp>
      <p:pic>
        <p:nvPicPr>
          <p:cNvPr id="1028" name="Picture 4" descr="http://52.xn--80aadkum9bf.xn--p1ai/wp-content/uploads/2019/12/0007-009-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95"/>
          <a:stretch/>
        </p:blipFill>
        <p:spPr bwMode="auto">
          <a:xfrm>
            <a:off x="1802111" y="2714724"/>
            <a:ext cx="2499716" cy="4062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52.xn--80aadkum9bf.xn--p1ai/wp-content/uploads/2019/12/0007-009-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92" r="-533"/>
          <a:stretch/>
        </p:blipFill>
        <p:spPr bwMode="auto">
          <a:xfrm>
            <a:off x="5580112" y="2731529"/>
            <a:ext cx="2232248" cy="4137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ьная выноска 1"/>
          <p:cNvSpPr/>
          <p:nvPr/>
        </p:nvSpPr>
        <p:spPr>
          <a:xfrm rot="20727295">
            <a:off x="227779" y="178335"/>
            <a:ext cx="4302025" cy="2731353"/>
          </a:xfrm>
          <a:prstGeom prst="wedgeEllipseCallout">
            <a:avLst>
              <a:gd name="adj1" fmla="val -30347"/>
              <a:gd name="adj2" fmla="val 60413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ДИАЛОГ – ЭТО ПРОЦЕСС ВЗАИМНОЙ КОММУНИКАЦИИ,ВО ВРЕМЯ КОТОРОЙ РЕПЛИКИ СМЕНЯЮТЯ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38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2852"/>
            <a:ext cx="87154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/>
              <a:t>Цель:</a:t>
            </a:r>
            <a:r>
              <a:rPr lang="ru-RU" b="1" i="1" dirty="0" smtClean="0"/>
              <a:t> развитие связной диалогической речи через познавательно-исследовательскую деятельность у детей младшего дошкольного возраста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071546"/>
            <a:ext cx="8429684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b="1" i="1" dirty="0" smtClean="0"/>
              <a:t>Задачи познавательно - речевого развития</a:t>
            </a:r>
            <a:r>
              <a:rPr lang="ru-RU" sz="2000" b="1" i="1" dirty="0" smtClean="0"/>
              <a:t>:</a:t>
            </a:r>
          </a:p>
          <a:p>
            <a:pPr>
              <a:buFontTx/>
              <a:buChar char="•"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способствовать обогащению активного словаря детей через познавательно-исследовательскую деятельность</a:t>
            </a:r>
          </a:p>
          <a:p>
            <a:pPr>
              <a:buFontTx/>
              <a:buChar char="•"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вовлекать детей в разговор во время рассматривание предметов, картин;  после просмотра мультфильмов и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т.п</a:t>
            </a: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обучать умению вести диалог с педагогом: слушать и понимать заданный вопрос, понятно отвечать на него, говорить в нормальном темпе и т.п.</a:t>
            </a:r>
          </a:p>
          <a:p>
            <a:pPr>
              <a:buFontTx/>
              <a:buChar char="•"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формировать бережное отношение к окружающему миру, закреплять положительные эмоции, умение их проявлять</a:t>
            </a:r>
          </a:p>
          <a:p>
            <a:pPr>
              <a:buFontTx/>
              <a:buChar char="•"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создать условия, способствующие выявлению и поддержанию интересов у детей,  проявления самостоятельности в  их  познавательно-речевом развитии поддерживать условия для развития познавательно-речевых процессов дошкольников во всех видах деятельности</a:t>
            </a:r>
          </a:p>
          <a:p>
            <a:pPr>
              <a:buFontTx/>
              <a:buChar char="•"/>
            </a:pPr>
            <a:endParaRPr lang="ru-RU" dirty="0" smtClean="0"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8438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Стрелка вниз 20"/>
          <p:cNvSpPr/>
          <p:nvPr/>
        </p:nvSpPr>
        <p:spPr>
          <a:xfrm rot="18295235">
            <a:off x="5408566" y="3731075"/>
            <a:ext cx="209874" cy="1146359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 rot="19046931">
            <a:off x="5252282" y="4217383"/>
            <a:ext cx="211311" cy="1202474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4515391" y="4405207"/>
            <a:ext cx="216854" cy="1008112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 rot="2406537">
            <a:off x="3746360" y="4039780"/>
            <a:ext cx="201121" cy="1439190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 rot="3418908">
            <a:off x="3293604" y="3900781"/>
            <a:ext cx="234650" cy="984161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2347049">
            <a:off x="3753007" y="479408"/>
            <a:ext cx="225707" cy="2277565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4515391" y="845710"/>
            <a:ext cx="216854" cy="1692188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19285509">
            <a:off x="5300674" y="492255"/>
            <a:ext cx="187062" cy="2185455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18155898">
            <a:off x="5931974" y="140441"/>
            <a:ext cx="197705" cy="1500499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 rot="4168831">
            <a:off x="3209567" y="336073"/>
            <a:ext cx="193696" cy="1411599"/>
          </a:xfrm>
          <a:prstGeom prst="downArrow">
            <a:avLst>
              <a:gd name="adj1" fmla="val 50000"/>
              <a:gd name="adj2" fmla="val 6787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65256" y="1425186"/>
            <a:ext cx="3041159" cy="931343"/>
          </a:xfrm>
          <a:prstGeom prst="ellipse">
            <a:avLst/>
          </a:prstGeom>
          <a:solidFill>
            <a:srgbClr val="7030A0">
              <a:alpha val="1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Беседа не подготовленная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849528" y="1425186"/>
            <a:ext cx="3042952" cy="931343"/>
          </a:xfrm>
          <a:prstGeom prst="ellipse">
            <a:avLst/>
          </a:prstGeom>
          <a:solidFill>
            <a:srgbClr val="7030A0">
              <a:alpha val="1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Беседа </a:t>
            </a:r>
            <a:r>
              <a:rPr lang="ru-RU" sz="1600" dirty="0" smtClean="0">
                <a:solidFill>
                  <a:schemeClr val="tx1"/>
                </a:solidFill>
              </a:rPr>
              <a:t>целенаправленная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537077" y="2636912"/>
            <a:ext cx="2074972" cy="1008112"/>
          </a:xfrm>
          <a:prstGeom prst="ellipse">
            <a:avLst/>
          </a:prstGeom>
          <a:solidFill>
            <a:srgbClr val="0070C0">
              <a:alpha val="20000"/>
            </a:srgb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Словесные поручения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83368" y="2636912"/>
            <a:ext cx="2529860" cy="1008112"/>
          </a:xfrm>
          <a:prstGeom prst="ellipse">
            <a:avLst/>
          </a:prstGeom>
          <a:solidFill>
            <a:schemeClr val="accent3">
              <a:lumMod val="20000"/>
              <a:lumOff val="80000"/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Чтение литературных произведений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030827" y="2636913"/>
            <a:ext cx="2376264" cy="1008111"/>
          </a:xfrm>
          <a:prstGeom prst="ellipse">
            <a:avLst/>
          </a:prstGeom>
          <a:solidFill>
            <a:schemeClr val="accent1">
              <a:lumMod val="60000"/>
              <a:lumOff val="40000"/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Речевые ситуации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3520432" y="3788797"/>
            <a:ext cx="2074972" cy="82830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И</a:t>
            </a:r>
            <a:r>
              <a:rPr lang="ru-RU" dirty="0" smtClean="0">
                <a:solidFill>
                  <a:schemeClr val="tx1"/>
                </a:solidFill>
              </a:rPr>
              <a:t>гры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204252" y="4542398"/>
            <a:ext cx="2855578" cy="781460"/>
          </a:xfrm>
          <a:prstGeom prst="ellipse">
            <a:avLst/>
          </a:prstGeom>
          <a:solidFill>
            <a:srgbClr val="00B05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Дидактические</a:t>
            </a:r>
          </a:p>
          <a:p>
            <a:pPr algn="ctr"/>
            <a:endParaRPr lang="ru-RU" dirty="0"/>
          </a:p>
        </p:txBody>
      </p:sp>
      <p:sp>
        <p:nvSpPr>
          <p:cNvPr id="23" name="Овал 22"/>
          <p:cNvSpPr/>
          <p:nvPr/>
        </p:nvSpPr>
        <p:spPr>
          <a:xfrm>
            <a:off x="752471" y="5503421"/>
            <a:ext cx="2191653" cy="1084658"/>
          </a:xfrm>
          <a:prstGeom prst="ellipse">
            <a:avLst/>
          </a:prstGeom>
          <a:solidFill>
            <a:srgbClr val="00B050">
              <a:alpha val="1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</a:t>
            </a:r>
            <a:r>
              <a:rPr lang="ru-RU" dirty="0" smtClean="0">
                <a:solidFill>
                  <a:schemeClr val="tx1"/>
                </a:solidFill>
              </a:rPr>
              <a:t>одвижные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3113228" y="5503421"/>
            <a:ext cx="2640707" cy="1073329"/>
          </a:xfrm>
          <a:prstGeom prst="ellipse">
            <a:avLst/>
          </a:prstGeom>
          <a:solidFill>
            <a:srgbClr val="00B050">
              <a:alpha val="1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Игры- инсценировки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5868144" y="5503421"/>
            <a:ext cx="2160240" cy="1073328"/>
          </a:xfrm>
          <a:prstGeom prst="ellipse">
            <a:avLst/>
          </a:prstGeom>
          <a:solidFill>
            <a:srgbClr val="00B050">
              <a:alpha val="1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Сюжетно –ролевые</a:t>
            </a:r>
          </a:p>
        </p:txBody>
      </p:sp>
      <p:sp>
        <p:nvSpPr>
          <p:cNvPr id="26" name="Овал 25"/>
          <p:cNvSpPr/>
          <p:nvPr/>
        </p:nvSpPr>
        <p:spPr>
          <a:xfrm>
            <a:off x="5753935" y="4507256"/>
            <a:ext cx="3234569" cy="792737"/>
          </a:xfrm>
          <a:prstGeom prst="ellipse">
            <a:avLst/>
          </a:prstGeom>
          <a:solidFill>
            <a:srgbClr val="00B050">
              <a:alpha val="1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Театрализованные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65256" y="127473"/>
            <a:ext cx="8483208" cy="76321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МЕТОДЫ ОБУЧЕНИЯ ДИАЛГИЧЕСКОЙ РЕЧИ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91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1"/>
            <a:ext cx="7786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Разговор воспитателя с детьми</a:t>
            </a:r>
            <a:endParaRPr lang="ru-RU" sz="3200" dirty="0"/>
          </a:p>
        </p:txBody>
      </p:sp>
      <p:pic>
        <p:nvPicPr>
          <p:cNvPr id="1026" name="Picture 2" descr="C:\Users\User\Desktop\мл гр\IMG-20240519-WA00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714356"/>
            <a:ext cx="4643470" cy="5929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User\Desktop\мл гр\IMG-20240519-WA00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642918"/>
            <a:ext cx="3357554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User\Desktop\мл гр\IMG-20240519-WA00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3500438"/>
            <a:ext cx="3214710" cy="3071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4651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84296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Беседа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 организованный разговор педагога со всей группой детей, посвященный одному какому-либо вопросу.</a:t>
            </a:r>
            <a:endParaRPr lang="ru-RU" sz="2400" dirty="0"/>
          </a:p>
        </p:txBody>
      </p:sp>
      <p:pic>
        <p:nvPicPr>
          <p:cNvPr id="2051" name="Picture 3" descr="C:\Users\User\Desktop\мл гр\IMG-20240517-WA00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71612"/>
            <a:ext cx="4143404" cy="485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User\Desktop\мл гр\IMG-20240517-WA00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571612"/>
            <a:ext cx="3929122" cy="485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1312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611616" cy="73889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Чтение художественной литературы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146" name="Picture 2" descr="C:\Users\User\Desktop\мл гр\IMG-20240519-WA009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14422"/>
            <a:ext cx="4071966" cy="5643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C:\Users\User\Desktop\мл гр\IMG-20240519-WA00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357298"/>
            <a:ext cx="3714776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C:\Users\User\Desktop\мл гр\IMG-20240519-WA00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4214818"/>
            <a:ext cx="3857652" cy="2643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1259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32656"/>
            <a:ext cx="7723142" cy="73889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Чтение стихов по ролям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User\Desktop\мл гр\IMG-20240526-WA001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71546"/>
            <a:ext cx="4214842" cy="5500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User\Desktop\мл гр\IMG-20240526-WA00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142984"/>
            <a:ext cx="4000528" cy="5429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1259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1438</TotalTime>
  <Words>371</Words>
  <Application>Microsoft Office PowerPoint</Application>
  <PresentationFormat>Экран (4:3)</PresentationFormat>
  <Paragraphs>132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Эркер</vt:lpstr>
      <vt:lpstr> </vt:lpstr>
      <vt:lpstr>Особенности  развития  речи  детей   3-4 лет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Чтение художественной литературы</vt:lpstr>
      <vt:lpstr>Чтение стихов по ролям</vt:lpstr>
      <vt:lpstr>Словесные игры</vt:lpstr>
      <vt:lpstr>Описательный рассказ по схеме</vt:lpstr>
      <vt:lpstr>Речевые ситуации, направленные на формирование навыков составления диалогов</vt:lpstr>
      <vt:lpstr>Свободная деятельность детей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Результативность детской деятельности по группе №3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МЕТОДИКА РАБОТЫ ПО РАЗВИТИЮ ДИАЛОГИЧЕСКОЙ  ФОРМЫ РЕЧИ У ДЕТЕЙ МЛАДШЕГО ДОШКОЛЬНОГО ВОЗРАСТА </dc:title>
  <dc:creator>wert</dc:creator>
  <cp:lastModifiedBy>XTreme.ws</cp:lastModifiedBy>
  <cp:revision>148</cp:revision>
  <dcterms:created xsi:type="dcterms:W3CDTF">2001-12-31T19:36:27Z</dcterms:created>
  <dcterms:modified xsi:type="dcterms:W3CDTF">2024-05-29T08:01:33Z</dcterms:modified>
</cp:coreProperties>
</file>